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367" r:id="rId1"/>
  </p:sldMasterIdLst>
  <p:notesMasterIdLst>
    <p:notesMasterId r:id="rId69"/>
  </p:notesMasterIdLst>
  <p:handoutMasterIdLst>
    <p:handoutMasterId r:id="rId70"/>
  </p:handoutMasterIdLst>
  <p:sldIdLst>
    <p:sldId id="256" r:id="rId2"/>
    <p:sldId id="299" r:id="rId3"/>
    <p:sldId id="313" r:id="rId4"/>
    <p:sldId id="312" r:id="rId5"/>
    <p:sldId id="314" r:id="rId6"/>
    <p:sldId id="356" r:id="rId7"/>
    <p:sldId id="311" r:id="rId8"/>
    <p:sldId id="352" r:id="rId9"/>
    <p:sldId id="344" r:id="rId10"/>
    <p:sldId id="346" r:id="rId11"/>
    <p:sldId id="347" r:id="rId12"/>
    <p:sldId id="348" r:id="rId13"/>
    <p:sldId id="349" r:id="rId14"/>
    <p:sldId id="350" r:id="rId15"/>
    <p:sldId id="351" r:id="rId16"/>
    <p:sldId id="396" r:id="rId17"/>
    <p:sldId id="397" r:id="rId18"/>
    <p:sldId id="398" r:id="rId19"/>
    <p:sldId id="399" r:id="rId20"/>
    <p:sldId id="381" r:id="rId21"/>
    <p:sldId id="301" r:id="rId22"/>
    <p:sldId id="302" r:id="rId23"/>
    <p:sldId id="401" r:id="rId24"/>
    <p:sldId id="402" r:id="rId25"/>
    <p:sldId id="403" r:id="rId26"/>
    <p:sldId id="404" r:id="rId27"/>
    <p:sldId id="405" r:id="rId28"/>
    <p:sldId id="309" r:id="rId29"/>
    <p:sldId id="310" r:id="rId30"/>
    <p:sldId id="317" r:id="rId31"/>
    <p:sldId id="318" r:id="rId32"/>
    <p:sldId id="406" r:id="rId33"/>
    <p:sldId id="408" r:id="rId34"/>
    <p:sldId id="407" r:id="rId35"/>
    <p:sldId id="409" r:id="rId36"/>
    <p:sldId id="410" r:id="rId37"/>
    <p:sldId id="325" r:id="rId38"/>
    <p:sldId id="326" r:id="rId39"/>
    <p:sldId id="359" r:id="rId40"/>
    <p:sldId id="361" r:id="rId41"/>
    <p:sldId id="360" r:id="rId42"/>
    <p:sldId id="395" r:id="rId43"/>
    <p:sldId id="365" r:id="rId44"/>
    <p:sldId id="366" r:id="rId45"/>
    <p:sldId id="367" r:id="rId46"/>
    <p:sldId id="368" r:id="rId47"/>
    <p:sldId id="369" r:id="rId48"/>
    <p:sldId id="362" r:id="rId49"/>
    <p:sldId id="364" r:id="rId50"/>
    <p:sldId id="363" r:id="rId51"/>
    <p:sldId id="371" r:id="rId52"/>
    <p:sldId id="372" r:id="rId53"/>
    <p:sldId id="375" r:id="rId54"/>
    <p:sldId id="376" r:id="rId55"/>
    <p:sldId id="377" r:id="rId56"/>
    <p:sldId id="329" r:id="rId57"/>
    <p:sldId id="330" r:id="rId58"/>
    <p:sldId id="378" r:id="rId59"/>
    <p:sldId id="379" r:id="rId60"/>
    <p:sldId id="335" r:id="rId61"/>
    <p:sldId id="337" r:id="rId62"/>
    <p:sldId id="336" r:id="rId63"/>
    <p:sldId id="338" r:id="rId64"/>
    <p:sldId id="339" r:id="rId65"/>
    <p:sldId id="340" r:id="rId66"/>
    <p:sldId id="341" r:id="rId67"/>
    <p:sldId id="342" r:id="rId68"/>
  </p:sldIdLst>
  <p:sldSz cx="12192000" cy="6858000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264122-D582-9044-A9A7-B5799B29C432}">
          <p14:sldIdLst>
            <p14:sldId id="256"/>
          </p14:sldIdLst>
        </p14:section>
        <p14:section name="Modelos de Processo de Software" id="{C644352D-805A-A648-BF72-1EC2679D19FF}">
          <p14:sldIdLst>
            <p14:sldId id="299"/>
            <p14:sldId id="313"/>
            <p14:sldId id="312"/>
            <p14:sldId id="314"/>
            <p14:sldId id="356"/>
            <p14:sldId id="311"/>
            <p14:sldId id="352"/>
            <p14:sldId id="344"/>
            <p14:sldId id="346"/>
            <p14:sldId id="347"/>
            <p14:sldId id="348"/>
            <p14:sldId id="349"/>
            <p14:sldId id="350"/>
            <p14:sldId id="351"/>
            <p14:sldId id="396"/>
            <p14:sldId id="397"/>
            <p14:sldId id="398"/>
            <p14:sldId id="399"/>
          </p14:sldIdLst>
        </p14:section>
        <p14:section name="Modelo Cascata" id="{F0E3B601-6032-4B40-BF45-3047F8239347}">
          <p14:sldIdLst>
            <p14:sldId id="381"/>
            <p14:sldId id="301"/>
            <p14:sldId id="302"/>
            <p14:sldId id="401"/>
            <p14:sldId id="402"/>
            <p14:sldId id="403"/>
            <p14:sldId id="404"/>
            <p14:sldId id="405"/>
            <p14:sldId id="309"/>
            <p14:sldId id="310"/>
          </p14:sldIdLst>
        </p14:section>
        <p14:section name="Modelo Prototipação" id="{DDC8F239-50E3-D343-9837-53B9C158B624}">
          <p14:sldIdLst>
            <p14:sldId id="317"/>
            <p14:sldId id="318"/>
            <p14:sldId id="406"/>
            <p14:sldId id="408"/>
            <p14:sldId id="407"/>
            <p14:sldId id="409"/>
            <p14:sldId id="410"/>
            <p14:sldId id="325"/>
            <p14:sldId id="326"/>
          </p14:sldIdLst>
        </p14:section>
        <p14:section name="Modelo RAD" id="{4FA17212-910F-5942-B290-431DD2AE10E9}">
          <p14:sldIdLst>
            <p14:sldId id="359"/>
            <p14:sldId id="361"/>
            <p14:sldId id="360"/>
            <p14:sldId id="395"/>
            <p14:sldId id="365"/>
            <p14:sldId id="366"/>
            <p14:sldId id="367"/>
            <p14:sldId id="368"/>
            <p14:sldId id="369"/>
            <p14:sldId id="362"/>
            <p14:sldId id="364"/>
            <p14:sldId id="363"/>
          </p14:sldIdLst>
        </p14:section>
        <p14:section name="Modelos Evolutivos" id="{45547CEE-FC7D-BE4B-8FA3-3E260EF7445B}">
          <p14:sldIdLst>
            <p14:sldId id="371"/>
            <p14:sldId id="372"/>
          </p14:sldIdLst>
        </p14:section>
        <p14:section name="Modelo Incremental" id="{294C6A07-E798-5348-AF34-ACC0CE43E809}">
          <p14:sldIdLst>
            <p14:sldId id="375"/>
            <p14:sldId id="376"/>
            <p14:sldId id="377"/>
          </p14:sldIdLst>
        </p14:section>
        <p14:section name="Modelo Espiral" id="{5811496D-6986-5C48-9374-FAEB69BF6508}">
          <p14:sldIdLst>
            <p14:sldId id="329"/>
            <p14:sldId id="330"/>
            <p14:sldId id="378"/>
            <p14:sldId id="379"/>
          </p14:sldIdLst>
        </p14:section>
        <p14:section name="Técnicas de 4ª Geração" id="{EB681848-1A7C-2144-8E34-4EDC296CD7A9}">
          <p14:sldIdLst>
            <p14:sldId id="335"/>
            <p14:sldId id="337"/>
            <p14:sldId id="336"/>
            <p14:sldId id="338"/>
            <p14:sldId id="339"/>
            <p14:sldId id="340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1E49E6"/>
    <a:srgbClr val="FFC4A7"/>
    <a:srgbClr val="FF9966"/>
    <a:srgbClr val="FF9933"/>
    <a:srgbClr val="FF0000"/>
    <a:srgbClr val="FFFFC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544" autoAdjust="0"/>
    <p:restoredTop sz="95364" autoAdjust="0"/>
  </p:normalViewPr>
  <p:slideViewPr>
    <p:cSldViewPr>
      <p:cViewPr varScale="1">
        <p:scale>
          <a:sx n="72" d="100"/>
          <a:sy n="72" d="100"/>
        </p:scale>
        <p:origin x="115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1493" y="-77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78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1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B. Tenorio - Fatec" userId="2a68b719-233e-46f9-8e9f-6b2a3c380c8f" providerId="ADAL" clId="{625285B6-1ED7-4971-B872-35E5C8BB59DC}"/>
    <pc:docChg chg="delSld modSld modSection modNotesMaster modHandout">
      <pc:chgData name="Marcelo B. Tenorio - Fatec" userId="2a68b719-233e-46f9-8e9f-6b2a3c380c8f" providerId="ADAL" clId="{625285B6-1ED7-4971-B872-35E5C8BB59DC}" dt="2019-02-21T17:32:14.350" v="175"/>
      <pc:docMkLst>
        <pc:docMk/>
      </pc:docMkLst>
      <pc:sldChg chg="modNotes">
        <pc:chgData name="Marcelo B. Tenorio - Fatec" userId="2a68b719-233e-46f9-8e9f-6b2a3c380c8f" providerId="ADAL" clId="{625285B6-1ED7-4971-B872-35E5C8BB59DC}" dt="2019-02-21T17:32:14.350" v="175"/>
        <pc:sldMkLst>
          <pc:docMk/>
          <pc:sldMk cId="0" sldId="256"/>
        </pc:sldMkLst>
      </pc:sldChg>
      <pc:sldChg chg="modSp">
        <pc:chgData name="Marcelo B. Tenorio - Fatec" userId="2a68b719-233e-46f9-8e9f-6b2a3c380c8f" providerId="ADAL" clId="{625285B6-1ED7-4971-B872-35E5C8BB59DC}" dt="2019-02-21T17:13:18.063" v="163" actId="123"/>
        <pc:sldMkLst>
          <pc:docMk/>
          <pc:sldMk cId="3085639494" sldId="313"/>
        </pc:sldMkLst>
        <pc:spChg chg="mod">
          <ac:chgData name="Marcelo B. Tenorio - Fatec" userId="2a68b719-233e-46f9-8e9f-6b2a3c380c8f" providerId="ADAL" clId="{625285B6-1ED7-4971-B872-35E5C8BB59DC}" dt="2019-02-21T17:13:18.063" v="163" actId="123"/>
          <ac:spMkLst>
            <pc:docMk/>
            <pc:sldMk cId="3085639494" sldId="313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14:13.738" v="166" actId="123"/>
        <pc:sldMkLst>
          <pc:docMk/>
          <pc:sldMk cId="3992118797" sldId="325"/>
        </pc:sldMkLst>
        <pc:spChg chg="mod">
          <ac:chgData name="Marcelo B. Tenorio - Fatec" userId="2a68b719-233e-46f9-8e9f-6b2a3c380c8f" providerId="ADAL" clId="{625285B6-1ED7-4971-B872-35E5C8BB59DC}" dt="2019-02-21T17:14:13.738" v="166" actId="123"/>
          <ac:spMkLst>
            <pc:docMk/>
            <pc:sldMk cId="3992118797" sldId="325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14:19.972" v="167" actId="123"/>
        <pc:sldMkLst>
          <pc:docMk/>
          <pc:sldMk cId="2117237099" sldId="326"/>
        </pc:sldMkLst>
        <pc:spChg chg="mod">
          <ac:chgData name="Marcelo B. Tenorio - Fatec" userId="2a68b719-233e-46f9-8e9f-6b2a3c380c8f" providerId="ADAL" clId="{625285B6-1ED7-4971-B872-35E5C8BB59DC}" dt="2019-02-21T17:14:19.972" v="167" actId="123"/>
          <ac:spMkLst>
            <pc:docMk/>
            <pc:sldMk cId="2117237099" sldId="326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16:20.308" v="173" actId="123"/>
        <pc:sldMkLst>
          <pc:docMk/>
          <pc:sldMk cId="905148671" sldId="329"/>
        </pc:sldMkLst>
        <pc:spChg chg="mod">
          <ac:chgData name="Marcelo B. Tenorio - Fatec" userId="2a68b719-233e-46f9-8e9f-6b2a3c380c8f" providerId="ADAL" clId="{625285B6-1ED7-4971-B872-35E5C8BB59DC}" dt="2019-02-21T17:16:20.308" v="173" actId="123"/>
          <ac:spMkLst>
            <pc:docMk/>
            <pc:sldMk cId="905148671" sldId="329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09:26.420" v="162" actId="14"/>
        <pc:sldMkLst>
          <pc:docMk/>
          <pc:sldMk cId="755527814" sldId="340"/>
        </pc:sldMkLst>
        <pc:spChg chg="mod">
          <ac:chgData name="Marcelo B. Tenorio - Fatec" userId="2a68b719-233e-46f9-8e9f-6b2a3c380c8f" providerId="ADAL" clId="{625285B6-1ED7-4971-B872-35E5C8BB59DC}" dt="2019-02-21T17:09:26.420" v="162" actId="14"/>
          <ac:spMkLst>
            <pc:docMk/>
            <pc:sldMk cId="755527814" sldId="340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13:41.504" v="165" actId="123"/>
        <pc:sldMkLst>
          <pc:docMk/>
          <pc:sldMk cId="3134938129" sldId="348"/>
        </pc:sldMkLst>
        <pc:spChg chg="mod">
          <ac:chgData name="Marcelo B. Tenorio - Fatec" userId="2a68b719-233e-46f9-8e9f-6b2a3c380c8f" providerId="ADAL" clId="{625285B6-1ED7-4971-B872-35E5C8BB59DC}" dt="2019-02-21T17:13:41.504" v="165" actId="123"/>
          <ac:spMkLst>
            <pc:docMk/>
            <pc:sldMk cId="3134938129" sldId="348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13:27.971" v="164" actId="123"/>
        <pc:sldMkLst>
          <pc:docMk/>
          <pc:sldMk cId="1428363719" sldId="352"/>
        </pc:sldMkLst>
        <pc:spChg chg="mod">
          <ac:chgData name="Marcelo B. Tenorio - Fatec" userId="2a68b719-233e-46f9-8e9f-6b2a3c380c8f" providerId="ADAL" clId="{625285B6-1ED7-4971-B872-35E5C8BB59DC}" dt="2019-02-21T17:13:27.971" v="164" actId="123"/>
          <ac:spMkLst>
            <pc:docMk/>
            <pc:sldMk cId="1428363719" sldId="352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14:25.970" v="168" actId="123"/>
        <pc:sldMkLst>
          <pc:docMk/>
          <pc:sldMk cId="1212799564" sldId="359"/>
        </pc:sldMkLst>
        <pc:spChg chg="mod">
          <ac:chgData name="Marcelo B. Tenorio - Fatec" userId="2a68b719-233e-46f9-8e9f-6b2a3c380c8f" providerId="ADAL" clId="{625285B6-1ED7-4971-B872-35E5C8BB59DC}" dt="2019-02-21T17:14:25.970" v="168" actId="123"/>
          <ac:spMkLst>
            <pc:docMk/>
            <pc:sldMk cId="1212799564" sldId="359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14:34.303" v="169" actId="123"/>
        <pc:sldMkLst>
          <pc:docMk/>
          <pc:sldMk cId="3415000397" sldId="360"/>
        </pc:sldMkLst>
        <pc:spChg chg="mod">
          <ac:chgData name="Marcelo B. Tenorio - Fatec" userId="2a68b719-233e-46f9-8e9f-6b2a3c380c8f" providerId="ADAL" clId="{625285B6-1ED7-4971-B872-35E5C8BB59DC}" dt="2019-02-21T17:14:34.303" v="169" actId="123"/>
          <ac:spMkLst>
            <pc:docMk/>
            <pc:sldMk cId="3415000397" sldId="360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14:42.311" v="170" actId="123"/>
        <pc:sldMkLst>
          <pc:docMk/>
          <pc:sldMk cId="2714616236" sldId="365"/>
        </pc:sldMkLst>
        <pc:spChg chg="mod">
          <ac:chgData name="Marcelo B. Tenorio - Fatec" userId="2a68b719-233e-46f9-8e9f-6b2a3c380c8f" providerId="ADAL" clId="{625285B6-1ED7-4971-B872-35E5C8BB59DC}" dt="2019-02-21T17:14:42.311" v="170" actId="123"/>
          <ac:spMkLst>
            <pc:docMk/>
            <pc:sldMk cId="2714616236" sldId="365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07:28.264" v="151" actId="20577"/>
        <pc:sldMkLst>
          <pc:docMk/>
          <pc:sldMk cId="1357525797" sldId="368"/>
        </pc:sldMkLst>
        <pc:spChg chg="mod">
          <ac:chgData name="Marcelo B. Tenorio - Fatec" userId="2a68b719-233e-46f9-8e9f-6b2a3c380c8f" providerId="ADAL" clId="{625285B6-1ED7-4971-B872-35E5C8BB59DC}" dt="2019-02-21T17:07:28.264" v="151" actId="20577"/>
          <ac:spMkLst>
            <pc:docMk/>
            <pc:sldMk cId="1357525797" sldId="368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15:02.472" v="171" actId="123"/>
        <pc:sldMkLst>
          <pc:docMk/>
          <pc:sldMk cId="2518219321" sldId="375"/>
        </pc:sldMkLst>
        <pc:spChg chg="mod">
          <ac:chgData name="Marcelo B. Tenorio - Fatec" userId="2a68b719-233e-46f9-8e9f-6b2a3c380c8f" providerId="ADAL" clId="{625285B6-1ED7-4971-B872-35E5C8BB59DC}" dt="2019-02-21T17:15:02.472" v="171" actId="123"/>
          <ac:spMkLst>
            <pc:docMk/>
            <pc:sldMk cId="2518219321" sldId="375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16:01.989" v="172" actId="123"/>
        <pc:sldMkLst>
          <pc:docMk/>
          <pc:sldMk cId="3456641866" sldId="377"/>
        </pc:sldMkLst>
        <pc:spChg chg="mod">
          <ac:chgData name="Marcelo B. Tenorio - Fatec" userId="2a68b719-233e-46f9-8e9f-6b2a3c380c8f" providerId="ADAL" clId="{625285B6-1ED7-4971-B872-35E5C8BB59DC}" dt="2019-02-21T17:16:01.989" v="172" actId="123"/>
          <ac:spMkLst>
            <pc:docMk/>
            <pc:sldMk cId="3456641866" sldId="377"/>
            <ac:spMk id="3" creationId="{00000000-0000-0000-0000-000000000000}"/>
          </ac:spMkLst>
        </pc:spChg>
      </pc:sldChg>
      <pc:sldChg chg="modSp">
        <pc:chgData name="Marcelo B. Tenorio - Fatec" userId="2a68b719-233e-46f9-8e9f-6b2a3c380c8f" providerId="ADAL" clId="{625285B6-1ED7-4971-B872-35E5C8BB59DC}" dt="2019-02-21T17:31:45.659" v="174" actId="123"/>
        <pc:sldMkLst>
          <pc:docMk/>
          <pc:sldMk cId="1469369434" sldId="379"/>
        </pc:sldMkLst>
        <pc:spChg chg="mod">
          <ac:chgData name="Marcelo B. Tenorio - Fatec" userId="2a68b719-233e-46f9-8e9f-6b2a3c380c8f" providerId="ADAL" clId="{625285B6-1ED7-4971-B872-35E5C8BB59DC}" dt="2019-02-21T17:31:45.659" v="174" actId="123"/>
          <ac:spMkLst>
            <pc:docMk/>
            <pc:sldMk cId="1469369434" sldId="379"/>
            <ac:spMk id="3" creationId="{00000000-0000-0000-0000-000000000000}"/>
          </ac:spMkLst>
        </pc:spChg>
      </pc:sldChg>
    </pc:docChg>
  </pc:docChgLst>
  <pc:docChgLst>
    <pc:chgData name="Marcelo B. Tenorio - Fatec" userId="2a68b719-233e-46f9-8e9f-6b2a3c380c8f" providerId="ADAL" clId="{D98E3082-C931-4A05-B025-05761112AC0C}"/>
    <pc:docChg chg="modSld modMainMaster">
      <pc:chgData name="Marcelo B. Tenorio - Fatec" userId="2a68b719-233e-46f9-8e9f-6b2a3c380c8f" providerId="ADAL" clId="{D98E3082-C931-4A05-B025-05761112AC0C}" dt="2019-05-21T18:34:15.760" v="32" actId="14100"/>
      <pc:docMkLst>
        <pc:docMk/>
      </pc:docMkLst>
      <pc:sldChg chg="addSp modSp">
        <pc:chgData name="Marcelo B. Tenorio - Fatec" userId="2a68b719-233e-46f9-8e9f-6b2a3c380c8f" providerId="ADAL" clId="{D98E3082-C931-4A05-B025-05761112AC0C}" dt="2019-05-21T18:34:01.179" v="31" actId="20577"/>
        <pc:sldMkLst>
          <pc:docMk/>
          <pc:sldMk cId="0" sldId="256"/>
        </pc:sldMkLst>
        <pc:spChg chg="add mod">
          <ac:chgData name="Marcelo B. Tenorio - Fatec" userId="2a68b719-233e-46f9-8e9f-6b2a3c380c8f" providerId="ADAL" clId="{D98E3082-C931-4A05-B025-05761112AC0C}" dt="2019-05-21T18:34:01.179" v="31" actId="20577"/>
          <ac:spMkLst>
            <pc:docMk/>
            <pc:sldMk cId="0" sldId="256"/>
            <ac:spMk id="3" creationId="{FB5CA6C3-F59A-41B5-BD59-BA6393F3B4D2}"/>
          </ac:spMkLst>
        </pc:spChg>
      </pc:sldChg>
      <pc:sldMasterChg chg="modSldLayout">
        <pc:chgData name="Marcelo B. Tenorio - Fatec" userId="2a68b719-233e-46f9-8e9f-6b2a3c380c8f" providerId="ADAL" clId="{D98E3082-C931-4A05-B025-05761112AC0C}" dt="2019-05-21T18:34:15.760" v="32" actId="14100"/>
        <pc:sldMasterMkLst>
          <pc:docMk/>
          <pc:sldMasterMk cId="613544843" sldId="2147484367"/>
        </pc:sldMasterMkLst>
        <pc:sldLayoutChg chg="modSp">
          <pc:chgData name="Marcelo B. Tenorio - Fatec" userId="2a68b719-233e-46f9-8e9f-6b2a3c380c8f" providerId="ADAL" clId="{D98E3082-C931-4A05-B025-05761112AC0C}" dt="2019-05-21T18:34:15.760" v="32" actId="14100"/>
          <pc:sldLayoutMkLst>
            <pc:docMk/>
            <pc:sldMasterMk cId="613544843" sldId="2147484367"/>
            <pc:sldLayoutMk cId="0" sldId="2147484368"/>
          </pc:sldLayoutMkLst>
          <pc:spChg chg="mod">
            <ac:chgData name="Marcelo B. Tenorio - Fatec" userId="2a68b719-233e-46f9-8e9f-6b2a3c380c8f" providerId="ADAL" clId="{D98E3082-C931-4A05-B025-05761112AC0C}" dt="2019-05-21T18:34:15.760" v="32" actId="14100"/>
            <ac:spMkLst>
              <pc:docMk/>
              <pc:sldMasterMk cId="613544843" sldId="2147484367"/>
              <pc:sldLayoutMk cId="0" sldId="2147484368"/>
              <ac:spMk id="13" creationId="{00000000-0000-0000-0000-000000000000}"/>
            </ac:spMkLst>
          </pc:spChg>
        </pc:sldLayoutChg>
      </pc:sldMasterChg>
    </pc:docChg>
  </pc:docChgLst>
  <pc:docChgLst>
    <pc:chgData name="MARCELO BUSCIOLI TENORIO" userId="2a68b719-233e-46f9-8e9f-6b2a3c380c8f" providerId="ADAL" clId="{54A8E035-0997-49AD-8924-7B9B3563C3DA}"/>
    <pc:docChg chg="custSel modSld">
      <pc:chgData name="MARCELO BUSCIOLI TENORIO" userId="2a68b719-233e-46f9-8e9f-6b2a3c380c8f" providerId="ADAL" clId="{54A8E035-0997-49AD-8924-7B9B3563C3DA}" dt="2020-03-02T19:58:25.771" v="408" actId="20577"/>
      <pc:docMkLst>
        <pc:docMk/>
      </pc:docMkLst>
      <pc:sldChg chg="delSp">
        <pc:chgData name="MARCELO BUSCIOLI TENORIO" userId="2a68b719-233e-46f9-8e9f-6b2a3c380c8f" providerId="ADAL" clId="{54A8E035-0997-49AD-8924-7B9B3563C3DA}" dt="2020-03-02T19:04:38.230" v="17" actId="478"/>
        <pc:sldMkLst>
          <pc:docMk/>
          <pc:sldMk cId="2595665797" sldId="302"/>
        </pc:sldMkLst>
        <pc:spChg chg="del">
          <ac:chgData name="MARCELO BUSCIOLI TENORIO" userId="2a68b719-233e-46f9-8e9f-6b2a3c380c8f" providerId="ADAL" clId="{54A8E035-0997-49AD-8924-7B9B3563C3DA}" dt="2020-03-02T19:04:38.230" v="17" actId="478"/>
          <ac:spMkLst>
            <pc:docMk/>
            <pc:sldMk cId="2595665797" sldId="302"/>
            <ac:spMk id="25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4:35.181" v="16" actId="478"/>
          <ac:spMkLst>
            <pc:docMk/>
            <pc:sldMk cId="2595665797" sldId="302"/>
            <ac:spMk id="26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4:11.699" v="11" actId="478"/>
          <ac:spMkLst>
            <pc:docMk/>
            <pc:sldMk cId="2595665797" sldId="302"/>
            <ac:spMk id="27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4:15.218" v="12" actId="478"/>
          <ac:spMkLst>
            <pc:docMk/>
            <pc:sldMk cId="2595665797" sldId="302"/>
            <ac:spMk id="28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4:19.497" v="13" actId="478"/>
          <ac:spMkLst>
            <pc:docMk/>
            <pc:sldMk cId="2595665797" sldId="302"/>
            <ac:spMk id="29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4:24.347" v="14" actId="478"/>
          <ac:spMkLst>
            <pc:docMk/>
            <pc:sldMk cId="2595665797" sldId="302"/>
            <ac:spMk id="30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4:29.695" v="15" actId="478"/>
          <ac:spMkLst>
            <pc:docMk/>
            <pc:sldMk cId="2595665797" sldId="302"/>
            <ac:spMk id="31" creationId="{00000000-0000-0000-0000-000000000000}"/>
          </ac:spMkLst>
        </pc:spChg>
      </pc:sldChg>
      <pc:sldChg chg="modSp">
        <pc:chgData name="MARCELO BUSCIOLI TENORIO" userId="2a68b719-233e-46f9-8e9f-6b2a3c380c8f" providerId="ADAL" clId="{54A8E035-0997-49AD-8924-7B9B3563C3DA}" dt="2020-03-02T18:49:13.123" v="5" actId="20577"/>
        <pc:sldMkLst>
          <pc:docMk/>
          <pc:sldMk cId="1158095588" sldId="311"/>
        </pc:sldMkLst>
        <pc:spChg chg="mod">
          <ac:chgData name="MARCELO BUSCIOLI TENORIO" userId="2a68b719-233e-46f9-8e9f-6b2a3c380c8f" providerId="ADAL" clId="{54A8E035-0997-49AD-8924-7B9B3563C3DA}" dt="2020-03-02T18:49:13.123" v="5" actId="20577"/>
          <ac:spMkLst>
            <pc:docMk/>
            <pc:sldMk cId="1158095588" sldId="311"/>
            <ac:spMk id="2" creationId="{00000000-0000-0000-0000-000000000000}"/>
          </ac:spMkLst>
        </pc:spChg>
        <pc:spChg chg="mod">
          <ac:chgData name="MARCELO BUSCIOLI TENORIO" userId="2a68b719-233e-46f9-8e9f-6b2a3c380c8f" providerId="ADAL" clId="{54A8E035-0997-49AD-8924-7B9B3563C3DA}" dt="2020-03-02T18:48:52.462" v="3" actId="20577"/>
          <ac:spMkLst>
            <pc:docMk/>
            <pc:sldMk cId="1158095588" sldId="311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4A8E035-0997-49AD-8924-7B9B3563C3DA}" dt="2020-03-02T19:51:04.653" v="196" actId="20577"/>
        <pc:sldMkLst>
          <pc:docMk/>
          <pc:sldMk cId="1674256218" sldId="335"/>
        </pc:sldMkLst>
        <pc:spChg chg="mod">
          <ac:chgData name="MARCELO BUSCIOLI TENORIO" userId="2a68b719-233e-46f9-8e9f-6b2a3c380c8f" providerId="ADAL" clId="{54A8E035-0997-49AD-8924-7B9B3563C3DA}" dt="2020-03-02T19:51:04.653" v="196" actId="20577"/>
          <ac:spMkLst>
            <pc:docMk/>
            <pc:sldMk cId="1674256218" sldId="335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4A8E035-0997-49AD-8924-7B9B3563C3DA}" dt="2020-03-02T19:58:25.771" v="408" actId="20577"/>
        <pc:sldMkLst>
          <pc:docMk/>
          <pc:sldMk cId="2324654689" sldId="342"/>
        </pc:sldMkLst>
        <pc:spChg chg="mod">
          <ac:chgData name="MARCELO BUSCIOLI TENORIO" userId="2a68b719-233e-46f9-8e9f-6b2a3c380c8f" providerId="ADAL" clId="{54A8E035-0997-49AD-8924-7B9B3563C3DA}" dt="2020-03-02T19:58:25.771" v="408" actId="20577"/>
          <ac:spMkLst>
            <pc:docMk/>
            <pc:sldMk cId="2324654689" sldId="342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4A8E035-0997-49AD-8924-7B9B3563C3DA}" dt="2020-03-02T19:36:16.773" v="175" actId="20577"/>
        <pc:sldMkLst>
          <pc:docMk/>
          <pc:sldMk cId="1500576537" sldId="372"/>
        </pc:sldMkLst>
        <pc:spChg chg="mod">
          <ac:chgData name="MARCELO BUSCIOLI TENORIO" userId="2a68b719-233e-46f9-8e9f-6b2a3c380c8f" providerId="ADAL" clId="{54A8E035-0997-49AD-8924-7B9B3563C3DA}" dt="2020-03-02T19:36:16.773" v="175" actId="20577"/>
          <ac:spMkLst>
            <pc:docMk/>
            <pc:sldMk cId="1500576537" sldId="372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4A8E035-0997-49AD-8924-7B9B3563C3DA}" dt="2020-03-02T18:54:45.409" v="10" actId="14100"/>
        <pc:sldMkLst>
          <pc:docMk/>
          <pc:sldMk cId="624772057" sldId="396"/>
        </pc:sldMkLst>
        <pc:spChg chg="mod">
          <ac:chgData name="MARCELO BUSCIOLI TENORIO" userId="2a68b719-233e-46f9-8e9f-6b2a3c380c8f" providerId="ADAL" clId="{54A8E035-0997-49AD-8924-7B9B3563C3DA}" dt="2020-03-02T18:54:45.409" v="10" actId="14100"/>
          <ac:spMkLst>
            <pc:docMk/>
            <pc:sldMk cId="624772057" sldId="396"/>
            <ac:spMk id="3" creationId="{00000000-0000-0000-0000-000000000000}"/>
          </ac:spMkLst>
        </pc:spChg>
      </pc:sldChg>
      <pc:sldChg chg="delSp">
        <pc:chgData name="MARCELO BUSCIOLI TENORIO" userId="2a68b719-233e-46f9-8e9f-6b2a3c380c8f" providerId="ADAL" clId="{54A8E035-0997-49AD-8924-7B9B3563C3DA}" dt="2020-03-02T19:05:02.738" v="22" actId="478"/>
        <pc:sldMkLst>
          <pc:docMk/>
          <pc:sldMk cId="201823951" sldId="401"/>
        </pc:sldMkLst>
        <pc:spChg chg="del">
          <ac:chgData name="MARCELO BUSCIOLI TENORIO" userId="2a68b719-233e-46f9-8e9f-6b2a3c380c8f" providerId="ADAL" clId="{54A8E035-0997-49AD-8924-7B9B3563C3DA}" dt="2020-03-02T19:05:02.738" v="22" actId="478"/>
          <ac:spMkLst>
            <pc:docMk/>
            <pc:sldMk cId="201823951" sldId="401"/>
            <ac:spMk id="25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02.738" v="22" actId="478"/>
          <ac:spMkLst>
            <pc:docMk/>
            <pc:sldMk cId="201823951" sldId="401"/>
            <ac:spMk id="26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4:43.259" v="18" actId="478"/>
          <ac:spMkLst>
            <pc:docMk/>
            <pc:sldMk cId="201823951" sldId="401"/>
            <ac:spMk id="27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4:49.066" v="19" actId="478"/>
          <ac:spMkLst>
            <pc:docMk/>
            <pc:sldMk cId="201823951" sldId="401"/>
            <ac:spMk id="28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4:51.894" v="20" actId="478"/>
          <ac:spMkLst>
            <pc:docMk/>
            <pc:sldMk cId="201823951" sldId="401"/>
            <ac:spMk id="29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4:56.082" v="21" actId="478"/>
          <ac:spMkLst>
            <pc:docMk/>
            <pc:sldMk cId="201823951" sldId="401"/>
            <ac:spMk id="30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02.738" v="22" actId="478"/>
          <ac:spMkLst>
            <pc:docMk/>
            <pc:sldMk cId="201823951" sldId="401"/>
            <ac:spMk id="31" creationId="{00000000-0000-0000-0000-000000000000}"/>
          </ac:spMkLst>
        </pc:spChg>
      </pc:sldChg>
      <pc:sldChg chg="delSp">
        <pc:chgData name="MARCELO BUSCIOLI TENORIO" userId="2a68b719-233e-46f9-8e9f-6b2a3c380c8f" providerId="ADAL" clId="{54A8E035-0997-49AD-8924-7B9B3563C3DA}" dt="2020-03-02T19:05:30.687" v="25" actId="478"/>
        <pc:sldMkLst>
          <pc:docMk/>
          <pc:sldMk cId="689398448" sldId="402"/>
        </pc:sldMkLst>
        <pc:spChg chg="del">
          <ac:chgData name="MARCELO BUSCIOLI TENORIO" userId="2a68b719-233e-46f9-8e9f-6b2a3c380c8f" providerId="ADAL" clId="{54A8E035-0997-49AD-8924-7B9B3563C3DA}" dt="2020-03-02T19:05:25.758" v="24" actId="478"/>
          <ac:spMkLst>
            <pc:docMk/>
            <pc:sldMk cId="689398448" sldId="402"/>
            <ac:spMk id="25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30.687" v="25" actId="478"/>
          <ac:spMkLst>
            <pc:docMk/>
            <pc:sldMk cId="689398448" sldId="402"/>
            <ac:spMk id="26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19.052" v="23" actId="478"/>
          <ac:spMkLst>
            <pc:docMk/>
            <pc:sldMk cId="689398448" sldId="402"/>
            <ac:spMk id="27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19.052" v="23" actId="478"/>
          <ac:spMkLst>
            <pc:docMk/>
            <pc:sldMk cId="689398448" sldId="402"/>
            <ac:spMk id="28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19.052" v="23" actId="478"/>
          <ac:spMkLst>
            <pc:docMk/>
            <pc:sldMk cId="689398448" sldId="402"/>
            <ac:spMk id="29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19.052" v="23" actId="478"/>
          <ac:spMkLst>
            <pc:docMk/>
            <pc:sldMk cId="689398448" sldId="402"/>
            <ac:spMk id="30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19.052" v="23" actId="478"/>
          <ac:spMkLst>
            <pc:docMk/>
            <pc:sldMk cId="689398448" sldId="402"/>
            <ac:spMk id="31" creationId="{00000000-0000-0000-0000-000000000000}"/>
          </ac:spMkLst>
        </pc:spChg>
      </pc:sldChg>
      <pc:sldChg chg="delSp">
        <pc:chgData name="MARCELO BUSCIOLI TENORIO" userId="2a68b719-233e-46f9-8e9f-6b2a3c380c8f" providerId="ADAL" clId="{54A8E035-0997-49AD-8924-7B9B3563C3DA}" dt="2020-03-02T19:05:50.481" v="27" actId="478"/>
        <pc:sldMkLst>
          <pc:docMk/>
          <pc:sldMk cId="1439577734" sldId="403"/>
        </pc:sldMkLst>
        <pc:spChg chg="del">
          <ac:chgData name="MARCELO BUSCIOLI TENORIO" userId="2a68b719-233e-46f9-8e9f-6b2a3c380c8f" providerId="ADAL" clId="{54A8E035-0997-49AD-8924-7B9B3563C3DA}" dt="2020-03-02T19:05:50.481" v="27" actId="478"/>
          <ac:spMkLst>
            <pc:docMk/>
            <pc:sldMk cId="1439577734" sldId="403"/>
            <ac:spMk id="25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50.481" v="27" actId="478"/>
          <ac:spMkLst>
            <pc:docMk/>
            <pc:sldMk cId="1439577734" sldId="403"/>
            <ac:spMk id="26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40.501" v="26" actId="478"/>
          <ac:spMkLst>
            <pc:docMk/>
            <pc:sldMk cId="1439577734" sldId="403"/>
            <ac:spMk id="27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50.481" v="27" actId="478"/>
          <ac:spMkLst>
            <pc:docMk/>
            <pc:sldMk cId="1439577734" sldId="403"/>
            <ac:spMk id="28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50.481" v="27" actId="478"/>
          <ac:spMkLst>
            <pc:docMk/>
            <pc:sldMk cId="1439577734" sldId="403"/>
            <ac:spMk id="29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50.481" v="27" actId="478"/>
          <ac:spMkLst>
            <pc:docMk/>
            <pc:sldMk cId="1439577734" sldId="403"/>
            <ac:spMk id="30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5:50.481" v="27" actId="478"/>
          <ac:spMkLst>
            <pc:docMk/>
            <pc:sldMk cId="1439577734" sldId="403"/>
            <ac:spMk id="31" creationId="{00000000-0000-0000-0000-000000000000}"/>
          </ac:spMkLst>
        </pc:spChg>
      </pc:sldChg>
      <pc:sldChg chg="delSp">
        <pc:chgData name="MARCELO BUSCIOLI TENORIO" userId="2a68b719-233e-46f9-8e9f-6b2a3c380c8f" providerId="ADAL" clId="{54A8E035-0997-49AD-8924-7B9B3563C3DA}" dt="2020-03-02T19:06:07.709" v="28" actId="478"/>
        <pc:sldMkLst>
          <pc:docMk/>
          <pc:sldMk cId="729683995" sldId="404"/>
        </pc:sldMkLst>
        <pc:spChg chg="del">
          <ac:chgData name="MARCELO BUSCIOLI TENORIO" userId="2a68b719-233e-46f9-8e9f-6b2a3c380c8f" providerId="ADAL" clId="{54A8E035-0997-49AD-8924-7B9B3563C3DA}" dt="2020-03-02T19:06:07.709" v="28" actId="478"/>
          <ac:spMkLst>
            <pc:docMk/>
            <pc:sldMk cId="729683995" sldId="404"/>
            <ac:spMk id="25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07.709" v="28" actId="478"/>
          <ac:spMkLst>
            <pc:docMk/>
            <pc:sldMk cId="729683995" sldId="404"/>
            <ac:spMk id="26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07.709" v="28" actId="478"/>
          <ac:spMkLst>
            <pc:docMk/>
            <pc:sldMk cId="729683995" sldId="404"/>
            <ac:spMk id="27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07.709" v="28" actId="478"/>
          <ac:spMkLst>
            <pc:docMk/>
            <pc:sldMk cId="729683995" sldId="404"/>
            <ac:spMk id="28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07.709" v="28" actId="478"/>
          <ac:spMkLst>
            <pc:docMk/>
            <pc:sldMk cId="729683995" sldId="404"/>
            <ac:spMk id="29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07.709" v="28" actId="478"/>
          <ac:spMkLst>
            <pc:docMk/>
            <pc:sldMk cId="729683995" sldId="404"/>
            <ac:spMk id="30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07.709" v="28" actId="478"/>
          <ac:spMkLst>
            <pc:docMk/>
            <pc:sldMk cId="729683995" sldId="404"/>
            <ac:spMk id="31" creationId="{00000000-0000-0000-0000-000000000000}"/>
          </ac:spMkLst>
        </pc:spChg>
      </pc:sldChg>
      <pc:sldChg chg="delSp">
        <pc:chgData name="MARCELO BUSCIOLI TENORIO" userId="2a68b719-233e-46f9-8e9f-6b2a3c380c8f" providerId="ADAL" clId="{54A8E035-0997-49AD-8924-7B9B3563C3DA}" dt="2020-03-02T19:06:26.638" v="29" actId="478"/>
        <pc:sldMkLst>
          <pc:docMk/>
          <pc:sldMk cId="1678021938" sldId="405"/>
        </pc:sldMkLst>
        <pc:spChg chg="del">
          <ac:chgData name="MARCELO BUSCIOLI TENORIO" userId="2a68b719-233e-46f9-8e9f-6b2a3c380c8f" providerId="ADAL" clId="{54A8E035-0997-49AD-8924-7B9B3563C3DA}" dt="2020-03-02T19:06:26.638" v="29" actId="478"/>
          <ac:spMkLst>
            <pc:docMk/>
            <pc:sldMk cId="1678021938" sldId="405"/>
            <ac:spMk id="25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26.638" v="29" actId="478"/>
          <ac:spMkLst>
            <pc:docMk/>
            <pc:sldMk cId="1678021938" sldId="405"/>
            <ac:spMk id="26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26.638" v="29" actId="478"/>
          <ac:spMkLst>
            <pc:docMk/>
            <pc:sldMk cId="1678021938" sldId="405"/>
            <ac:spMk id="27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26.638" v="29" actId="478"/>
          <ac:spMkLst>
            <pc:docMk/>
            <pc:sldMk cId="1678021938" sldId="405"/>
            <ac:spMk id="28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26.638" v="29" actId="478"/>
          <ac:spMkLst>
            <pc:docMk/>
            <pc:sldMk cId="1678021938" sldId="405"/>
            <ac:spMk id="29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26.638" v="29" actId="478"/>
          <ac:spMkLst>
            <pc:docMk/>
            <pc:sldMk cId="1678021938" sldId="405"/>
            <ac:spMk id="30" creationId="{00000000-0000-0000-0000-000000000000}"/>
          </ac:spMkLst>
        </pc:spChg>
        <pc:spChg chg="del">
          <ac:chgData name="MARCELO BUSCIOLI TENORIO" userId="2a68b719-233e-46f9-8e9f-6b2a3c380c8f" providerId="ADAL" clId="{54A8E035-0997-49AD-8924-7B9B3563C3DA}" dt="2020-03-02T19:06:26.638" v="29" actId="478"/>
          <ac:spMkLst>
            <pc:docMk/>
            <pc:sldMk cId="1678021938" sldId="405"/>
            <ac:spMk id="31" creationId="{00000000-0000-0000-0000-000000000000}"/>
          </ac:spMkLst>
        </pc:spChg>
      </pc:sldChg>
    </pc:docChg>
  </pc:docChgLst>
  <pc:docChgLst>
    <pc:chgData name="MARCELO BUSCIOLI TENORIO" userId="2a68b719-233e-46f9-8e9f-6b2a3c380c8f" providerId="ADAL" clId="{5CA1B3B0-CE19-4B57-B00B-7DFB0A1E7437}"/>
    <pc:docChg chg="undo custSel modSld">
      <pc:chgData name="MARCELO BUSCIOLI TENORIO" userId="2a68b719-233e-46f9-8e9f-6b2a3c380c8f" providerId="ADAL" clId="{5CA1B3B0-CE19-4B57-B00B-7DFB0A1E7437}" dt="2019-08-21T18:56:16.373" v="324" actId="20577"/>
      <pc:docMkLst>
        <pc:docMk/>
      </pc:docMkLst>
      <pc:sldChg chg="modSp">
        <pc:chgData name="MARCELO BUSCIOLI TENORIO" userId="2a68b719-233e-46f9-8e9f-6b2a3c380c8f" providerId="ADAL" clId="{5CA1B3B0-CE19-4B57-B00B-7DFB0A1E7437}" dt="2019-08-21T18:18:37.160" v="134" actId="6549"/>
        <pc:sldMkLst>
          <pc:docMk/>
          <pc:sldMk cId="2767547884" sldId="312"/>
        </pc:sldMkLst>
        <pc:spChg chg="mod">
          <ac:chgData name="MARCELO BUSCIOLI TENORIO" userId="2a68b719-233e-46f9-8e9f-6b2a3c380c8f" providerId="ADAL" clId="{5CA1B3B0-CE19-4B57-B00B-7DFB0A1E7437}" dt="2019-08-21T18:18:37.160" v="134" actId="6549"/>
          <ac:spMkLst>
            <pc:docMk/>
            <pc:sldMk cId="2767547884" sldId="312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CA1B3B0-CE19-4B57-B00B-7DFB0A1E7437}" dt="2019-08-21T18:47:56.630" v="305" actId="20577"/>
        <pc:sldMkLst>
          <pc:docMk/>
          <pc:sldMk cId="3540673760" sldId="362"/>
        </pc:sldMkLst>
        <pc:spChg chg="mod">
          <ac:chgData name="MARCELO BUSCIOLI TENORIO" userId="2a68b719-233e-46f9-8e9f-6b2a3c380c8f" providerId="ADAL" clId="{5CA1B3B0-CE19-4B57-B00B-7DFB0A1E7437}" dt="2019-08-21T18:47:56.630" v="305" actId="20577"/>
          <ac:spMkLst>
            <pc:docMk/>
            <pc:sldMk cId="3540673760" sldId="362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CA1B3B0-CE19-4B57-B00B-7DFB0A1E7437}" dt="2019-08-21T18:46:15.524" v="180" actId="20577"/>
        <pc:sldMkLst>
          <pc:docMk/>
          <pc:sldMk cId="1357525797" sldId="368"/>
        </pc:sldMkLst>
        <pc:spChg chg="mod">
          <ac:chgData name="MARCELO BUSCIOLI TENORIO" userId="2a68b719-233e-46f9-8e9f-6b2a3c380c8f" providerId="ADAL" clId="{5CA1B3B0-CE19-4B57-B00B-7DFB0A1E7437}" dt="2019-08-21T18:46:15.524" v="180" actId="20577"/>
          <ac:spMkLst>
            <pc:docMk/>
            <pc:sldMk cId="1357525797" sldId="368"/>
            <ac:spMk id="3" creationId="{00000000-0000-0000-0000-000000000000}"/>
          </ac:spMkLst>
        </pc:spChg>
      </pc:sldChg>
      <pc:sldChg chg="modSp">
        <pc:chgData name="MARCELO BUSCIOLI TENORIO" userId="2a68b719-233e-46f9-8e9f-6b2a3c380c8f" providerId="ADAL" clId="{5CA1B3B0-CE19-4B57-B00B-7DFB0A1E7437}" dt="2019-08-21T18:56:16.373" v="324" actId="20577"/>
        <pc:sldMkLst>
          <pc:docMk/>
          <pc:sldMk cId="102829884" sldId="378"/>
        </pc:sldMkLst>
        <pc:spChg chg="mod">
          <ac:chgData name="MARCELO BUSCIOLI TENORIO" userId="2a68b719-233e-46f9-8e9f-6b2a3c380c8f" providerId="ADAL" clId="{5CA1B3B0-CE19-4B57-B00B-7DFB0A1E7437}" dt="2019-08-21T18:56:16.373" v="324" actId="20577"/>
          <ac:spMkLst>
            <pc:docMk/>
            <pc:sldMk cId="102829884" sldId="378"/>
            <ac:spMk id="32" creationId="{00000000-0000-0000-0000-000000000000}"/>
          </ac:spMkLst>
        </pc:spChg>
      </pc:sldChg>
      <pc:sldChg chg="modSp">
        <pc:chgData name="MARCELO BUSCIOLI TENORIO" userId="2a68b719-233e-46f9-8e9f-6b2a3c380c8f" providerId="ADAL" clId="{5CA1B3B0-CE19-4B57-B00B-7DFB0A1E7437}" dt="2019-08-21T18:07:06.552" v="119" actId="20577"/>
        <pc:sldMkLst>
          <pc:docMk/>
          <pc:sldMk cId="1800378783" sldId="381"/>
        </pc:sldMkLst>
        <pc:spChg chg="mod">
          <ac:chgData name="MARCELO BUSCIOLI TENORIO" userId="2a68b719-233e-46f9-8e9f-6b2a3c380c8f" providerId="ADAL" clId="{5CA1B3B0-CE19-4B57-B00B-7DFB0A1E7437}" dt="2019-08-21T18:07:06.552" v="119" actId="20577"/>
          <ac:spMkLst>
            <pc:docMk/>
            <pc:sldMk cId="1800378783" sldId="381"/>
            <ac:spMk id="8195" creationId="{00000000-0000-0000-0000-000000000000}"/>
          </ac:spMkLst>
        </pc:spChg>
      </pc:sldChg>
      <pc:sldChg chg="modSp">
        <pc:chgData name="MARCELO BUSCIOLI TENORIO" userId="2a68b719-233e-46f9-8e9f-6b2a3c380c8f" providerId="ADAL" clId="{5CA1B3B0-CE19-4B57-B00B-7DFB0A1E7437}" dt="2019-08-21T18:26:43.959" v="162" actId="6549"/>
        <pc:sldMkLst>
          <pc:docMk/>
          <pc:sldMk cId="2906453856" sldId="399"/>
        </pc:sldMkLst>
        <pc:spChg chg="mod">
          <ac:chgData name="MARCELO BUSCIOLI TENORIO" userId="2a68b719-233e-46f9-8e9f-6b2a3c380c8f" providerId="ADAL" clId="{5CA1B3B0-CE19-4B57-B00B-7DFB0A1E7437}" dt="2019-08-21T18:26:43.959" v="162" actId="6549"/>
          <ac:spMkLst>
            <pc:docMk/>
            <pc:sldMk cId="2906453856" sldId="399"/>
            <ac:spMk id="5632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760" cy="51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t" anchorCtr="0" compatLnSpc="1">
            <a:prstTxWarp prst="textNoShape">
              <a:avLst/>
            </a:prstTxWarp>
          </a:bodyPr>
          <a:lstStyle>
            <a:lvl1pPr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542" y="1"/>
            <a:ext cx="3077759" cy="51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t" anchorCtr="0" compatLnSpc="1">
            <a:prstTxWarp prst="textNoShape">
              <a:avLst/>
            </a:prstTxWarp>
          </a:bodyPr>
          <a:lstStyle>
            <a:lvl1pPr algn="r"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63191"/>
            <a:ext cx="3077760" cy="42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b" anchorCtr="0" compatLnSpc="1">
            <a:prstTxWarp prst="textNoShape">
              <a:avLst/>
            </a:prstTxWarp>
          </a:bodyPr>
          <a:lstStyle>
            <a:lvl1pPr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542" y="9763191"/>
            <a:ext cx="3077759" cy="42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6251" tIns="48126" rIns="96251" bIns="48126" numCol="1" anchor="b" anchorCtr="0" compatLnSpc="1">
            <a:prstTxWarp prst="textNoShape">
              <a:avLst/>
            </a:prstTxWarp>
          </a:bodyPr>
          <a:lstStyle>
            <a:lvl1pPr algn="r" defTabSz="95497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fld id="{0019A0BB-9B52-441C-A47F-7BE97C2C10B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70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40717" cy="50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>
            <a:lvl1pPr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8584" y="1"/>
            <a:ext cx="3040717" cy="50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>
            <a:lvl1pPr algn="r"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" y="757238"/>
            <a:ext cx="6864350" cy="3862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730" y="4871956"/>
            <a:ext cx="5227842" cy="4619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43912"/>
            <a:ext cx="3040717" cy="50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b" anchorCtr="0" compatLnSpc="1">
            <a:prstTxWarp prst="textNoShape">
              <a:avLst/>
            </a:prstTxWarp>
          </a:bodyPr>
          <a:lstStyle>
            <a:lvl1pPr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8584" y="9743912"/>
            <a:ext cx="3040717" cy="50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290" tIns="47145" rIns="94290" bIns="47145" numCol="1" anchor="b" anchorCtr="0" compatLnSpc="1">
            <a:prstTxWarp prst="textNoShape">
              <a:avLst/>
            </a:prstTxWarp>
          </a:bodyPr>
          <a:lstStyle>
            <a:lvl1pPr algn="r" defTabSz="936377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kumimoji="1" sz="1300"/>
            </a:lvl1pPr>
          </a:lstStyle>
          <a:p>
            <a:pPr>
              <a:defRPr/>
            </a:pPr>
            <a:fld id="{61BA3A4B-A62E-47FC-8835-C88D9942622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112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475" y="757238"/>
            <a:ext cx="6864350" cy="3862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A3A4B-A62E-47FC-8835-C88D99426229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96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-software-engineering-img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8"/>
            <a:ext cx="12192000" cy="241554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3785488" y="5486400"/>
            <a:ext cx="6764311" cy="1231200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30000" dist="12700" dir="5400000" sy="-100000" algn="bl" rotWithShape="0"/>
          </a:effectLst>
          <a:scene3d>
            <a:camera prst="orthographicFront"/>
            <a:lightRig rig="threePt" dir="t"/>
          </a:scene3d>
          <a:sp3d>
            <a:bevelT w="635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algn="l">
              <a:spcAft>
                <a:spcPts val="700"/>
              </a:spcAft>
              <a:defRPr/>
            </a:pPr>
            <a:r>
              <a:rPr lang="en-US" sz="28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Marcelo </a:t>
            </a:r>
            <a:r>
              <a:rPr lang="en-US" sz="2800" b="1" dirty="0" err="1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Buscioli</a:t>
            </a:r>
            <a:r>
              <a:rPr lang="en-US" sz="2800" b="1" dirty="0">
                <a:solidFill>
                  <a:schemeClr val="accent4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Tenorio</a:t>
            </a:r>
            <a:endParaRPr lang="en-US" sz="2800" dirty="0">
              <a:solidFill>
                <a:schemeClr val="accent4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cxnSp>
        <p:nvCxnSpPr>
          <p:cNvPr id="4" name="Straight Connector 7"/>
          <p:cNvCxnSpPr/>
          <p:nvPr/>
        </p:nvCxnSpPr>
        <p:spPr>
          <a:xfrm flipV="1">
            <a:off x="1812199" y="4191001"/>
            <a:ext cx="8737600" cy="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407BD-D93C-47D7-A009-9D1BA349ECCE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2199" y="2133601"/>
            <a:ext cx="8737600" cy="1927225"/>
          </a:xfrm>
        </p:spPr>
        <p:txBody>
          <a:bodyPr anchor="b">
            <a:noAutofit/>
          </a:bodyPr>
          <a:lstStyle>
            <a:lvl1pPr>
              <a:defRPr sz="4800" b="0" cap="none" baseline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656" y="332656"/>
            <a:ext cx="228600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BE7315-5084-4C83-AF50-C37C69D9032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912" y="332657"/>
            <a:ext cx="1954800" cy="11361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BE7315-5084-4C83-AF50-C37C69D9032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pic>
        <p:nvPicPr>
          <p:cNvPr id="15" name="Picture 14" descr="Livros.png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" y="4998764"/>
            <a:ext cx="1969200" cy="18866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Straight Connector 8"/>
          <p:cNvCxnSpPr/>
          <p:nvPr/>
        </p:nvCxnSpPr>
        <p:spPr>
          <a:xfrm>
            <a:off x="3699933" y="533400"/>
            <a:ext cx="0" cy="6019800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533400"/>
            <a:ext cx="3259328" cy="1261872"/>
          </a:xfrm>
        </p:spPr>
        <p:txBody>
          <a:bodyPr anchor="t">
            <a:noAutofit/>
          </a:bodyPr>
          <a:lstStyle>
            <a:lvl1pPr algn="l">
              <a:defRPr sz="2800" b="0">
                <a:solidFill>
                  <a:srgbClr val="800000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533400"/>
            <a:ext cx="8026400" cy="6019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201" y="1905000"/>
            <a:ext cx="3259329" cy="464820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F51AC-FADF-488D-9F58-8D1968471D98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Imagem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081575"/>
            <a:ext cx="3808800" cy="3808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Cloud Callout 6"/>
          <p:cNvSpPr/>
          <p:nvPr/>
        </p:nvSpPr>
        <p:spPr>
          <a:xfrm>
            <a:off x="203200" y="1524000"/>
            <a:ext cx="11785600" cy="3733800"/>
          </a:xfrm>
          <a:prstGeom prst="cloudCallout">
            <a:avLst>
              <a:gd name="adj1" fmla="val 35773"/>
              <a:gd name="adj2" fmla="val 58170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10363200" cy="2971800"/>
          </a:xfrm>
        </p:spPr>
        <p:txBody>
          <a:bodyPr/>
          <a:lstStyle>
            <a:lvl1pPr marL="0" indent="0" algn="ctr">
              <a:buNone/>
              <a:defRPr/>
            </a:lvl1pPr>
            <a:lvl2pPr marL="274637" indent="0" algn="ctr">
              <a:buNone/>
              <a:defRPr/>
            </a:lvl2pPr>
            <a:lvl3pPr marL="547687" indent="0" algn="ctr">
              <a:buNone/>
              <a:defRPr/>
            </a:lvl3pPr>
            <a:lvl4pPr marL="822325" indent="0" algn="ctr">
              <a:buNone/>
              <a:defRPr/>
            </a:lvl4pPr>
            <a:lvl5pPr marL="1050925" indent="0" algn="ctr"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3" name="Picture 2" descr="default-avata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832" y="4984576"/>
            <a:ext cx="1828800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791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80B5E-E24A-464C-809E-99DE34375EEE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cxnSp>
        <p:nvCxnSpPr>
          <p:cNvPr id="7" name="Straight Connector 10"/>
          <p:cNvCxnSpPr/>
          <p:nvPr/>
        </p:nvCxnSpPr>
        <p:spPr>
          <a:xfrm>
            <a:off x="6096000" y="1524002"/>
            <a:ext cx="0" cy="510539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0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524000"/>
            <a:ext cx="56489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lang="en-US" sz="2400" b="0" kern="1200" dirty="0" smtClean="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286000"/>
            <a:ext cx="564896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37B6-C308-417C-A48B-268752E933F1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D9E49-988A-4254-A196-16AE85AD4AD3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BE7315-5084-4C83-AF50-C37C69D9032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PErgunta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2527300"/>
            <a:ext cx="3556800" cy="43307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Mãos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4343400"/>
            <a:ext cx="2412000" cy="2438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46777" y="1286471"/>
            <a:ext cx="3698448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x-none" sz="6000" b="1" cap="none" spc="50" dirty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Dúvidas?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grayscl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Chã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3325"/>
            <a:ext cx="12192000" cy="21579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304800"/>
          </a:xfrm>
          <a:prstGeom prst="rect">
            <a:avLst/>
          </a:prstGeom>
          <a:solidFill>
            <a:schemeClr val="tx2">
              <a:alpha val="3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3200" y="1524000"/>
            <a:ext cx="11785600" cy="51816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BE7315-5084-4C83-AF50-C37C69D9032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6" name="Picture 5" descr="magnify_question_mark_800_clr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4800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676400" y="10414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37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3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90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100" accel="100000" fill="hold">
                          <p:stCondLst>
                            <p:cond delay="90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406400"/>
            <a:ext cx="11785600" cy="9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3200" y="1524000"/>
            <a:ext cx="11785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00" y="19052"/>
            <a:ext cx="10464800" cy="285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pc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pt-BR"/>
              <a:t>Engenharia de Software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1200" y="19051"/>
            <a:ext cx="1117600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pc="0">
                <a:solidFill>
                  <a:srgbClr val="292934"/>
                </a:solidFill>
                <a:latin typeface="+mj-lt"/>
              </a:defRPr>
            </a:lvl1pPr>
          </a:lstStyle>
          <a:p>
            <a:pPr>
              <a:defRPr/>
            </a:pPr>
            <a:fld id="{39BE7315-5084-4C83-AF50-C37C69D90329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54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000" b="0" kern="1200" cap="none" spc="0" dirty="0">
          <a:ln w="11430"/>
          <a:solidFill>
            <a:schemeClr val="accent6"/>
          </a:solidFill>
          <a:effectLst>
            <a:outerShdw blurRad="50800" dist="39000" dir="5460000" algn="tl">
              <a:srgbClr val="000000">
                <a:alpha val="38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ggle.it/diagram/WPa0QDNf_QABL1UE/t/15-gera&#231;&#245;es-das-linguagens-de-programa&#231;&#227;o" TargetMode="External"/><Relationship Id="rId2" Type="http://schemas.openxmlformats.org/officeDocument/2006/relationships/hyperlink" Target="https://pt.wikipedia.org/wiki/Linguagem_de_programa&#231;&#227;o_de_quarta_gera&#231;&#227;o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CA6C3-F59A-41B5-BD59-BA6393F3B4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199" y="4343400"/>
            <a:ext cx="8737600" cy="1143000"/>
          </a:xfrm>
        </p:spPr>
        <p:txBody>
          <a:bodyPr anchor="t"/>
          <a:lstStyle>
            <a:lvl1pPr marL="0" indent="0" algn="r">
              <a:buNone/>
              <a:defRPr sz="3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Processo</a:t>
            </a:r>
            <a:r>
              <a:rPr lang="en-US" dirty="0"/>
              <a:t> de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Analogia: Software/Pessoa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de Namoro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pt-BR" sz="22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Adizes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1999]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namoro é considerado o primeiro estágio do desenvolvimento, quando o sistema ainda nem nasceu e existe apenas como uma ideia</a:t>
            </a:r>
          </a:p>
          <a:p>
            <a:pPr lvl="1"/>
            <a:r>
              <a:rPr lang="pt-BR" dirty="0"/>
              <a:t>Ainda não existe fisicamente, é apenas uma possibilidade</a:t>
            </a:r>
          </a:p>
          <a:p>
            <a:pPr lvl="8"/>
            <a:endParaRPr lang="pt-BR" dirty="0"/>
          </a:p>
          <a:p>
            <a:r>
              <a:rPr lang="pt-BR" dirty="0"/>
              <a:t>Trata-se, portanto, de um período em que se fala muito e se age pouco</a:t>
            </a:r>
          </a:p>
          <a:p>
            <a:pPr lvl="1"/>
            <a:r>
              <a:rPr lang="pt-BR" dirty="0"/>
              <a:t>O analista de sistemas tem, nessa etapa, uma função muito importante: entender o que o cliente necessita (</a:t>
            </a:r>
            <a:r>
              <a:rPr lang="pt-BR" dirty="0">
                <a:solidFill>
                  <a:srgbClr val="800000"/>
                </a:solidFill>
              </a:rPr>
              <a:t>levantamento de requisitos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 a partir daí, criar um compromisso com ele</a:t>
            </a:r>
          </a:p>
        </p:txBody>
      </p:sp>
    </p:spTree>
    <p:extLst>
      <p:ext uri="{BB962C8B-B14F-4D97-AF65-F5344CB8AC3E}">
        <p14:creationId xmlns:p14="http://schemas.microsoft.com/office/powerpoint/2010/main" val="359043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Analogia: Software/Pessoa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da Infância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pt-BR" sz="22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Adizes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1999]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Também chamada de </a:t>
            </a:r>
            <a:r>
              <a:rPr lang="pt-BR" dirty="0">
                <a:solidFill>
                  <a:srgbClr val="800000"/>
                </a:solidFill>
              </a:rPr>
              <a:t>sistema-criança</a:t>
            </a:r>
            <a:r>
              <a:rPr lang="pt-BR" dirty="0"/>
              <a:t>, conta com poucos controles formalizados e muitas falhas a serem transformadas em virtudes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Normalmente, o sistema é precário, faltam registros e informações, há resistência das pessoas em fazer reuniões de aprimoramento</a:t>
            </a:r>
          </a:p>
          <a:p>
            <a:pPr lvl="8"/>
            <a:endParaRPr lang="pt-BR" dirty="0"/>
          </a:p>
          <a:p>
            <a:pPr lvl="2"/>
            <a:r>
              <a:rPr lang="pt-BR" dirty="0"/>
              <a:t>Alguns chegam a acreditar que o sistema não vai funcionar</a:t>
            </a:r>
          </a:p>
        </p:txBody>
      </p:sp>
    </p:spTree>
    <p:extLst>
      <p:ext uri="{BB962C8B-B14F-4D97-AF65-F5344CB8AC3E}">
        <p14:creationId xmlns:p14="http://schemas.microsoft.com/office/powerpoint/2010/main" val="5632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Analogia: Software/Pessoa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da Adolescência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pt-BR" sz="22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Adizes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1999]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É o estágio do renascimento</a:t>
            </a:r>
          </a:p>
          <a:p>
            <a:pPr lvl="1" algn="just"/>
            <a:r>
              <a:rPr lang="pt-BR" dirty="0"/>
              <a:t>É eliminada grande parte dos erros encontrados na fase anterior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Essa transição é caracterizada por </a:t>
            </a:r>
            <a:r>
              <a:rPr lang="pt-BR" dirty="0">
                <a:solidFill>
                  <a:srgbClr val="800000"/>
                </a:solidFill>
              </a:rPr>
              <a:t>conflitos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inconsistências</a:t>
            </a:r>
            <a:r>
              <a:rPr lang="pt-BR" dirty="0"/>
              <a:t>, muitas vezes causados pelos próprios usuários, os quais ainda não se comprometem a realizar as interações pertinentes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Mesmo percebendo a necessidade de delegar autoridade, mudar metas e liderança, os responsáveis enfrentam dificuldades, pois muitos usuários ainda acreditam que o antigo sistema era melhor</a:t>
            </a:r>
          </a:p>
        </p:txBody>
      </p:sp>
    </p:spTree>
    <p:extLst>
      <p:ext uri="{BB962C8B-B14F-4D97-AF65-F5344CB8AC3E}">
        <p14:creationId xmlns:p14="http://schemas.microsoft.com/office/powerpoint/2010/main" val="31349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Analogia: Software/Pessoa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Adulta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pt-BR" sz="22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Adizes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1999]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estabilidade, ou fase adulta, é o início do estágio de envelhecimento do sistema</a:t>
            </a:r>
          </a:p>
          <a:p>
            <a:pPr lvl="1"/>
            <a:r>
              <a:rPr lang="pt-BR" dirty="0"/>
              <a:t>Quando começa a se tornar obsoleto e surgem outros melhores</a:t>
            </a:r>
          </a:p>
          <a:p>
            <a:pPr lvl="8"/>
            <a:endParaRPr lang="pt-BR" dirty="0"/>
          </a:p>
          <a:p>
            <a:r>
              <a:rPr lang="pt-BR" dirty="0"/>
              <a:t>Um sintoma visível é a </a:t>
            </a:r>
            <a:r>
              <a:rPr lang="pt-BR" dirty="0">
                <a:solidFill>
                  <a:srgbClr val="800000"/>
                </a:solidFill>
              </a:rPr>
              <a:t>perda de flexibilidade</a:t>
            </a:r>
          </a:p>
          <a:p>
            <a:pPr lvl="1"/>
            <a:r>
              <a:rPr lang="pt-BR" dirty="0"/>
              <a:t>Todos começam a achar que ele não funciona tão bem, atribuindo-lhe falhas</a:t>
            </a:r>
          </a:p>
          <a:p>
            <a:pPr lvl="8"/>
            <a:endParaRPr lang="pt-BR" dirty="0"/>
          </a:p>
          <a:p>
            <a:r>
              <a:rPr lang="pt-BR" dirty="0"/>
              <a:t>É um estágio marcado pelo fim do crescimento e início do declínio</a:t>
            </a:r>
          </a:p>
        </p:txBody>
      </p:sp>
    </p:spTree>
    <p:extLst>
      <p:ext uri="{BB962C8B-B14F-4D97-AF65-F5344CB8AC3E}">
        <p14:creationId xmlns:p14="http://schemas.microsoft.com/office/powerpoint/2010/main" val="340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Analogia: Software/Pessoa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da Aristocracia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pt-BR" sz="22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Adizes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1999]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aristocracia (meia-idade ou melhor idade) é a fase da vaidade, do vestir-se bem e de falar bem</a:t>
            </a:r>
          </a:p>
          <a:p>
            <a:pPr lvl="1"/>
            <a:r>
              <a:rPr lang="pt-BR" dirty="0"/>
              <a:t>A ênfase está em como as coisas são feitas e não no porquê </a:t>
            </a:r>
            <a:r>
              <a:rPr lang="pt-BR" sz="1600" dirty="0"/>
              <a:t>[MALUCHE, 2000]</a:t>
            </a:r>
          </a:p>
          <a:p>
            <a:pPr lvl="8"/>
            <a:endParaRPr lang="pt-BR" dirty="0"/>
          </a:p>
          <a:p>
            <a:r>
              <a:rPr lang="pt-BR" dirty="0"/>
              <a:t>É iniciada a etapa de declínio total do sistema, na qual o nível de inovação é baixo e tudo deixa a desejar</a:t>
            </a:r>
          </a:p>
        </p:txBody>
      </p:sp>
    </p:spTree>
    <p:extLst>
      <p:ext uri="{BB962C8B-B14F-4D97-AF65-F5344CB8AC3E}">
        <p14:creationId xmlns:p14="http://schemas.microsoft.com/office/powerpoint/2010/main" val="391509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Analogia: Software/Pessoa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da Burocracia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pt-BR" sz="2200" dirty="0" err="1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Adizes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1999]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fase da burocracia (velhice) o sistema perde a funcionalidade e a elasticidade</a:t>
            </a:r>
          </a:p>
          <a:p>
            <a:pPr lvl="1"/>
            <a:r>
              <a:rPr lang="pt-BR" dirty="0"/>
              <a:t>Com isso, ninguém mais tem confiança nele</a:t>
            </a:r>
          </a:p>
          <a:p>
            <a:pPr lvl="8"/>
            <a:endParaRPr lang="pt-BR" dirty="0"/>
          </a:p>
          <a:p>
            <a:r>
              <a:rPr lang="pt-BR" dirty="0"/>
              <a:t>Muitos percebem a situação, mas ninguém faz nada, culpando o sistema por todos os erros e falhas na organização</a:t>
            </a:r>
          </a:p>
          <a:p>
            <a:pPr lvl="1"/>
            <a:r>
              <a:rPr lang="pt-BR" dirty="0"/>
              <a:t>O declínio se intensifica e, mesmo que permaneça em uso por alguns anos, a decadência prossegue, até a morte do sistema </a:t>
            </a:r>
            <a:r>
              <a:rPr lang="pt-BR" sz="1400" dirty="0"/>
              <a:t>[ADIZES, 1999]</a:t>
            </a:r>
          </a:p>
        </p:txBody>
      </p:sp>
    </p:spTree>
    <p:extLst>
      <p:ext uri="{BB962C8B-B14F-4D97-AF65-F5344CB8AC3E}">
        <p14:creationId xmlns:p14="http://schemas.microsoft.com/office/powerpoint/2010/main" val="26355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Processo de Software com Qualidade </a:t>
            </a:r>
            <a:r>
              <a:rPr lang="pt-BR" sz="2200" dirty="0">
                <a:solidFill>
                  <a:srgbClr val="000090"/>
                </a:solidFill>
              </a:rPr>
              <a:t>[1/2]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Definição e Elementos do Processo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609600" y="2133600"/>
            <a:ext cx="9677400" cy="4114800"/>
          </a:xfrm>
        </p:spPr>
        <p:txBody>
          <a:bodyPr/>
          <a:lstStyle/>
          <a:p>
            <a:r>
              <a:rPr lang="pt-BR" dirty="0"/>
              <a:t>Para que um </a:t>
            </a:r>
            <a:r>
              <a:rPr lang="pt-BR" dirty="0">
                <a:solidFill>
                  <a:srgbClr val="800000"/>
                </a:solidFill>
              </a:rPr>
              <a:t>processo de software</a:t>
            </a:r>
            <a:r>
              <a:rPr lang="pt-BR" dirty="0"/>
              <a:t> tenha </a:t>
            </a:r>
            <a:r>
              <a:rPr lang="pt-BR" dirty="0">
                <a:solidFill>
                  <a:srgbClr val="800000"/>
                </a:solidFill>
              </a:rPr>
              <a:t>qualidade</a:t>
            </a:r>
            <a:r>
              <a:rPr lang="pt-BR" dirty="0"/>
              <a:t>, ele deve: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Ser definido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Ser eficiente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Ser controlado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Ser medido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Ser gerenciado</a:t>
            </a:r>
          </a:p>
        </p:txBody>
      </p:sp>
    </p:spTree>
    <p:extLst>
      <p:ext uri="{BB962C8B-B14F-4D97-AF65-F5344CB8AC3E}">
        <p14:creationId xmlns:p14="http://schemas.microsoft.com/office/powerpoint/2010/main" val="6247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Processo de Software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Processo de Software com Qualidade </a:t>
            </a:r>
            <a:r>
              <a:rPr lang="pt-BR" sz="2200" dirty="0">
                <a:solidFill>
                  <a:srgbClr val="000090"/>
                </a:solidFill>
              </a:rPr>
              <a:t>[2/2]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4276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Processo de Desenvolvimento de 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310C0-42C4-444C-9755-5B72E96D47A6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2285978" y="1749427"/>
            <a:ext cx="4343932" cy="3594663"/>
            <a:chOff x="629" y="1056"/>
            <a:chExt cx="4183" cy="28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1104" y="1056"/>
              <a:ext cx="3264" cy="2544"/>
            </a:xfrm>
            <a:prstGeom prst="downArrowCallout">
              <a:avLst>
                <a:gd name="adj1" fmla="val 16976"/>
                <a:gd name="adj2" fmla="val 22643"/>
                <a:gd name="adj3" fmla="val 16667"/>
                <a:gd name="adj4" fmla="val 66667"/>
              </a:avLst>
            </a:prstGeom>
            <a:gradFill rotWithShape="0">
              <a:gsLst>
                <a:gs pos="0">
                  <a:schemeClr val="folHlink">
                    <a:gamma/>
                    <a:tint val="17255"/>
                    <a:invGamma/>
                  </a:schemeClr>
                </a:gs>
                <a:gs pos="100000">
                  <a:schemeClr val="folHlink"/>
                </a:gs>
              </a:gsLst>
              <a:lin ang="18900000" scaled="1"/>
            </a:gradFill>
            <a:ln w="19050" cap="sq">
              <a:solidFill>
                <a:srgbClr val="FF0000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1800">
                <a:latin typeface="Arial" charset="0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629" y="3631"/>
              <a:ext cx="4183" cy="322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pt-B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Modelos de Processo de Software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54279" name="Oval 6" descr="Small confetti"/>
          <p:cNvSpPr>
            <a:spLocks noChangeArrowheads="1"/>
          </p:cNvSpPr>
          <p:nvPr/>
        </p:nvSpPr>
        <p:spPr bwMode="auto">
          <a:xfrm>
            <a:off x="3063683" y="2325568"/>
            <a:ext cx="2791414" cy="1150797"/>
          </a:xfrm>
          <a:prstGeom prst="ellipse">
            <a:avLst/>
          </a:prstGeom>
          <a:pattFill prst="smConfetti">
            <a:fgClr>
              <a:schemeClr val="tx2"/>
            </a:fgClr>
            <a:bgClr>
              <a:srgbClr val="FFFFFF"/>
            </a:bgClr>
          </a:pattFill>
          <a:ln w="12700" cap="sq">
            <a:solidFill>
              <a:srgbClr val="000000"/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pt-BR" sz="1800" dirty="0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623892" y="2522197"/>
            <a:ext cx="1644940" cy="7078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Processo de Software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785362" y="2359026"/>
            <a:ext cx="1453638" cy="605683"/>
          </a:xfrm>
          <a:prstGeom prst="wedgeRoundRectCallout">
            <a:avLst>
              <a:gd name="adj1" fmla="val -48611"/>
              <a:gd name="adj2" fmla="val 70000"/>
              <a:gd name="adj3" fmla="val 16667"/>
            </a:avLst>
          </a:prstGeom>
          <a:solidFill>
            <a:srgbClr val="66FFCC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pt-BR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eficiente</a:t>
            </a:r>
            <a:endParaRPr lang="pt-BR" i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4038600" y="1600201"/>
            <a:ext cx="1453638" cy="605683"/>
          </a:xfrm>
          <a:prstGeom prst="wedgeRoundRectCallout">
            <a:avLst>
              <a:gd name="adj1" fmla="val -348"/>
              <a:gd name="adj2" fmla="val 96749"/>
              <a:gd name="adj3" fmla="val 16667"/>
            </a:avLst>
          </a:prstGeom>
          <a:solidFill>
            <a:srgbClr val="66FFCC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pt-BR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controlado</a:t>
            </a:r>
            <a:endParaRPr lang="pt-BR" i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5251962" y="3581401"/>
            <a:ext cx="1453638" cy="605683"/>
          </a:xfrm>
          <a:prstGeom prst="wedgeRoundRectCallout">
            <a:avLst>
              <a:gd name="adj1" fmla="val -56598"/>
              <a:gd name="adj2" fmla="val -90833"/>
              <a:gd name="adj3" fmla="val 16667"/>
            </a:avLst>
          </a:prstGeom>
          <a:solidFill>
            <a:srgbClr val="66FFCC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pt-BR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definido</a:t>
            </a:r>
            <a:endParaRPr lang="pt-BR" i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1600200" y="2435226"/>
            <a:ext cx="1453638" cy="605683"/>
          </a:xfrm>
          <a:prstGeom prst="wedgeRoundRectCallout">
            <a:avLst>
              <a:gd name="adj1" fmla="val 75000"/>
              <a:gd name="adj2" fmla="val 52500"/>
              <a:gd name="adj3" fmla="val 16667"/>
            </a:avLst>
          </a:prstGeom>
          <a:solidFill>
            <a:srgbClr val="66FFCC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pt-BR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medido</a:t>
            </a:r>
            <a:endParaRPr lang="pt-BR" i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2127762" y="3585318"/>
            <a:ext cx="1453638" cy="605683"/>
          </a:xfrm>
          <a:prstGeom prst="wedgeRoundRectCallout">
            <a:avLst>
              <a:gd name="adj1" fmla="val 84375"/>
              <a:gd name="adj2" fmla="val -77500"/>
              <a:gd name="adj3" fmla="val 16667"/>
            </a:avLst>
          </a:prstGeom>
          <a:solidFill>
            <a:srgbClr val="66FFCC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pt-BR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gerenciado</a:t>
            </a:r>
            <a:endParaRPr lang="pt-BR" i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6934200" y="3581400"/>
            <a:ext cx="3581400" cy="3048000"/>
          </a:xfrm>
          <a:prstGeom prst="wedgeRoundRectCallout">
            <a:avLst>
              <a:gd name="adj1" fmla="val -1076"/>
              <a:gd name="adj2" fmla="val -87061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Utilizamos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modelos</a:t>
            </a:r>
            <a:r>
              <a:rPr lang="en-US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</a:t>
            </a:r>
            <a:r>
              <a:rPr lang="en-US" dirty="0" err="1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processo</a:t>
            </a:r>
            <a:r>
              <a:rPr lang="en-US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software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para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que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um </a:t>
            </a:r>
            <a:r>
              <a:rPr lang="en-US" dirty="0" err="1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processo</a:t>
            </a:r>
            <a:r>
              <a:rPr lang="en-US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software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possa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ser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definido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eficiente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controlado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medido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e 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gerenciado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</a:t>
            </a:r>
          </a:p>
          <a:p>
            <a:pPr algn="ctr"/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Tais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modelos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representam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o </a:t>
            </a:r>
            <a:r>
              <a:rPr lang="en-US" dirty="0" err="1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ciclo</a:t>
            </a:r>
            <a:r>
              <a:rPr lang="en-US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</a:t>
            </a:r>
            <a:r>
              <a:rPr lang="en-US" dirty="0" err="1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vida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do software.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534400" y="457200"/>
            <a:ext cx="2286000" cy="2286000"/>
            <a:chOff x="7010400" y="457200"/>
            <a:chExt cx="2286000" cy="2286000"/>
          </a:xfrm>
        </p:grpSpPr>
        <p:pic>
          <p:nvPicPr>
            <p:cNvPr id="19" name="Picture 18" descr="Engineer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TextBox 19"/>
            <p:cNvSpPr txBox="1"/>
            <p:nvPr/>
          </p:nvSpPr>
          <p:spPr>
            <a:xfrm rot="16200000">
              <a:off x="8302123" y="841877"/>
              <a:ext cx="895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1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1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8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de Processo de Software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[1/2]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301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Definição e Elementos do Processo de Software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  <p:sp>
        <p:nvSpPr>
          <p:cNvPr id="552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50000"/>
            </a:pPr>
            <a:r>
              <a:rPr lang="pt-BR" dirty="0"/>
              <a:t>Procuram descrever </a:t>
            </a:r>
            <a:r>
              <a:rPr lang="pt-BR" dirty="0">
                <a:solidFill>
                  <a:srgbClr val="800000"/>
                </a:solidFill>
              </a:rPr>
              <a:t>formalmente</a:t>
            </a:r>
            <a:r>
              <a:rPr lang="pt-BR" dirty="0"/>
              <a:t> e de maneira </a:t>
            </a:r>
            <a:r>
              <a:rPr lang="pt-BR" dirty="0">
                <a:solidFill>
                  <a:srgbClr val="800000"/>
                </a:solidFill>
              </a:rPr>
              <a:t>organizada</a:t>
            </a:r>
            <a:r>
              <a:rPr lang="pt-BR" dirty="0"/>
              <a:t> todas as </a:t>
            </a:r>
            <a:r>
              <a:rPr lang="pt-BR" dirty="0">
                <a:solidFill>
                  <a:srgbClr val="800000"/>
                </a:solidFill>
              </a:rPr>
              <a:t>etapas</a:t>
            </a:r>
            <a:r>
              <a:rPr lang="pt-BR" dirty="0"/>
              <a:t> (e suas respectivas </a:t>
            </a:r>
            <a:r>
              <a:rPr lang="pt-BR" dirty="0">
                <a:solidFill>
                  <a:srgbClr val="800000"/>
                </a:solidFill>
              </a:rPr>
              <a:t>atividades</a:t>
            </a:r>
            <a:r>
              <a:rPr lang="pt-BR" dirty="0"/>
              <a:t>) que devem ser seguidas para a obtenção segura de um produto de software</a:t>
            </a:r>
          </a:p>
          <a:p>
            <a:pPr lvl="8">
              <a:buClr>
                <a:schemeClr val="tx2"/>
              </a:buClr>
              <a:buSzPct val="50000"/>
            </a:pPr>
            <a:endParaRPr lang="pt-BR" dirty="0"/>
          </a:p>
          <a:p>
            <a:pPr lvl="1">
              <a:buClr>
                <a:schemeClr val="tx2"/>
              </a:buClr>
              <a:buSzPct val="50000"/>
            </a:pPr>
            <a:r>
              <a:rPr lang="pt-BR" dirty="0"/>
              <a:t>A definição dessas </a:t>
            </a:r>
            <a:r>
              <a:rPr lang="pt-BR" dirty="0">
                <a:solidFill>
                  <a:srgbClr val="800000"/>
                </a:solidFill>
              </a:rPr>
              <a:t>etapas</a:t>
            </a:r>
            <a:r>
              <a:rPr lang="pt-BR" dirty="0"/>
              <a:t> permite estabelecer pontos de controle para a avaliação da qualidade e da gestão do projeto</a:t>
            </a:r>
          </a:p>
          <a:p>
            <a:pPr lvl="8">
              <a:buClr>
                <a:schemeClr val="tx2"/>
              </a:buClr>
              <a:buSzPct val="50000"/>
            </a:pPr>
            <a:endParaRPr lang="pt-BR" dirty="0"/>
          </a:p>
          <a:p>
            <a:pPr lvl="2">
              <a:buClr>
                <a:schemeClr val="tx2"/>
              </a:buClr>
              <a:buSzPct val="50000"/>
            </a:pPr>
            <a:r>
              <a:rPr lang="pt-BR" dirty="0"/>
              <a:t>Auxiliam o controle e a coordenação de um projeto de software</a:t>
            </a:r>
          </a:p>
        </p:txBody>
      </p:sp>
    </p:spTree>
    <p:extLst>
      <p:ext uri="{BB962C8B-B14F-4D97-AF65-F5344CB8AC3E}">
        <p14:creationId xmlns:p14="http://schemas.microsoft.com/office/powerpoint/2010/main" val="372446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de Processo de Software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[2/2]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325" name="Espaço Reservado para Rodapé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solidFill>
                  <a:srgbClr val="292934"/>
                </a:solidFill>
                <a:latin typeface="+mj-lt"/>
              </a:rPr>
              <a:t>Definição e Elementos do Processo de Software</a:t>
            </a:r>
            <a:endParaRPr lang="pt-BR" sz="1200" dirty="0">
              <a:solidFill>
                <a:srgbClr val="292934"/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3E77A9-F174-486D-9A9E-45188F58CBA6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  <p:sp>
        <p:nvSpPr>
          <p:cNvPr id="563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50000"/>
            </a:pPr>
            <a:r>
              <a:rPr kumimoji="1" lang="pt-BR" dirty="0"/>
              <a:t>Existem vários </a:t>
            </a:r>
            <a:r>
              <a:rPr kumimoji="1" lang="pt-BR" dirty="0">
                <a:solidFill>
                  <a:srgbClr val="800000"/>
                </a:solidFill>
              </a:rPr>
              <a:t>modelos de processo de software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dirty="0"/>
              <a:t>ou paradigmas de engenharia de software ou modelos de ciclo de vida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pt-BR" dirty="0"/>
              <a:t>Mais conhecidos:</a:t>
            </a:r>
          </a:p>
          <a:p>
            <a:pPr lvl="2">
              <a:buClr>
                <a:schemeClr val="tx2"/>
              </a:buClr>
              <a:buSzPct val="50000"/>
            </a:pPr>
            <a:r>
              <a:rPr kumimoji="1" lang="pt-BR" dirty="0">
                <a:solidFill>
                  <a:srgbClr val="800000"/>
                </a:solidFill>
              </a:rPr>
              <a:t>Cascata</a:t>
            </a:r>
            <a:r>
              <a:rPr kumimoji="1" lang="pt-BR" dirty="0"/>
              <a:t>, </a:t>
            </a:r>
            <a:r>
              <a:rPr kumimoji="1" lang="pt-BR" dirty="0">
                <a:solidFill>
                  <a:srgbClr val="800000"/>
                </a:solidFill>
              </a:rPr>
              <a:t>Prototipação e</a:t>
            </a:r>
            <a:r>
              <a:rPr kumimoji="1" lang="pt-BR" dirty="0"/>
              <a:t> </a:t>
            </a:r>
            <a:r>
              <a:rPr kumimoji="1" lang="pt-BR" dirty="0">
                <a:solidFill>
                  <a:srgbClr val="800000"/>
                </a:solidFill>
              </a:rPr>
              <a:t>Espiral</a:t>
            </a:r>
          </a:p>
          <a:p>
            <a:pPr lvl="8">
              <a:buClr>
                <a:schemeClr val="tx2"/>
              </a:buClr>
              <a:buSzPct val="50000"/>
            </a:pPr>
            <a:endParaRPr kumimoji="1" lang="pt-BR" dirty="0"/>
          </a:p>
          <a:p>
            <a:pPr>
              <a:buClr>
                <a:schemeClr val="tx2"/>
              </a:buClr>
              <a:buSzPct val="50000"/>
            </a:pPr>
            <a:r>
              <a:rPr kumimoji="1" lang="pt-BR" dirty="0"/>
              <a:t>Cada um representa uma tentativa de </a:t>
            </a:r>
            <a:r>
              <a:rPr kumimoji="1" lang="pt-BR" dirty="0">
                <a:solidFill>
                  <a:srgbClr val="800000"/>
                </a:solidFill>
              </a:rPr>
              <a:t>colocar ordem</a:t>
            </a:r>
            <a:r>
              <a:rPr kumimoji="1" lang="pt-BR" dirty="0"/>
              <a:t> em uma atividade inerentemente caótica</a:t>
            </a:r>
          </a:p>
          <a:p>
            <a:pPr lvl="5">
              <a:buClr>
                <a:schemeClr val="tx2"/>
              </a:buClr>
              <a:buSzPct val="50000"/>
            </a:pPr>
            <a:endParaRPr lang="pt-BR" dirty="0"/>
          </a:p>
          <a:p>
            <a:pPr>
              <a:buClr>
                <a:schemeClr val="tx2"/>
              </a:buClr>
              <a:buSzPct val="50000"/>
            </a:pPr>
            <a:r>
              <a:rPr lang="pt-BR" dirty="0"/>
              <a:t>São selecionados</a:t>
            </a:r>
            <a:r>
              <a:rPr kumimoji="1" lang="en-US" dirty="0"/>
              <a:t> com base</a:t>
            </a:r>
          </a:p>
          <a:p>
            <a:pPr lvl="1">
              <a:buClr>
                <a:schemeClr val="tx2"/>
              </a:buClr>
              <a:buSzPct val="50000"/>
            </a:pPr>
            <a:r>
              <a:rPr kumimoji="1" lang="en-US" dirty="0" err="1"/>
              <a:t>na</a:t>
            </a:r>
            <a:r>
              <a:rPr kumimoji="1" lang="en-US" dirty="0"/>
              <a:t> </a:t>
            </a:r>
            <a:r>
              <a:rPr kumimoji="1" lang="en-US" dirty="0" err="1">
                <a:solidFill>
                  <a:srgbClr val="800000"/>
                </a:solidFill>
              </a:rPr>
              <a:t>natureza</a:t>
            </a:r>
            <a:r>
              <a:rPr kumimoji="1" lang="en-US" dirty="0"/>
              <a:t> do </a:t>
            </a:r>
            <a:r>
              <a:rPr kumimoji="1" lang="en-US" dirty="0" err="1"/>
              <a:t>projeto</a:t>
            </a:r>
            <a:r>
              <a:rPr kumimoji="1" lang="en-US" dirty="0"/>
              <a:t> e da </a:t>
            </a:r>
            <a:r>
              <a:rPr kumimoji="1" lang="en-US" dirty="0" err="1"/>
              <a:t>aplicação</a:t>
            </a:r>
            <a:endParaRPr kumimoji="1" lang="en-US" dirty="0"/>
          </a:p>
          <a:p>
            <a:pPr lvl="1">
              <a:buClr>
                <a:schemeClr val="tx2"/>
              </a:buClr>
              <a:buSzPct val="50000"/>
            </a:pPr>
            <a:r>
              <a:rPr kumimoji="1" lang="en-US" dirty="0" err="1"/>
              <a:t>nos</a:t>
            </a:r>
            <a:r>
              <a:rPr kumimoji="1" lang="en-US" dirty="0"/>
              <a:t> </a:t>
            </a:r>
            <a:r>
              <a:rPr kumimoji="1" lang="en-US" dirty="0" err="1">
                <a:solidFill>
                  <a:srgbClr val="800000"/>
                </a:solidFill>
              </a:rPr>
              <a:t>métodos</a:t>
            </a:r>
            <a:r>
              <a:rPr kumimoji="1" lang="en-US" dirty="0"/>
              <a:t> e </a:t>
            </a:r>
            <a:r>
              <a:rPr kumimoji="1" lang="en-US" dirty="0" err="1">
                <a:solidFill>
                  <a:srgbClr val="800000"/>
                </a:solidFill>
              </a:rPr>
              <a:t>ferramentas</a:t>
            </a:r>
            <a:r>
              <a:rPr kumimoji="1" lang="en-US" dirty="0"/>
              <a:t> a </a:t>
            </a:r>
            <a:r>
              <a:rPr kumimoji="1" lang="en-US" dirty="0" err="1"/>
              <a:t>serem</a:t>
            </a:r>
            <a:r>
              <a:rPr kumimoji="1" lang="en-US" dirty="0"/>
              <a:t> </a:t>
            </a:r>
            <a:r>
              <a:rPr kumimoji="1" lang="en-US" dirty="0" err="1"/>
              <a:t>utilizados</a:t>
            </a:r>
            <a:endParaRPr kumimoji="1" lang="en-US" dirty="0"/>
          </a:p>
          <a:p>
            <a:pPr lvl="1">
              <a:buClr>
                <a:schemeClr val="tx2"/>
              </a:buClr>
              <a:buSzPct val="50000"/>
            </a:pPr>
            <a:r>
              <a:rPr kumimoji="1" lang="en-US" dirty="0" err="1"/>
              <a:t>nos</a:t>
            </a:r>
            <a:r>
              <a:rPr kumimoji="1" lang="en-US" dirty="0"/>
              <a:t> </a:t>
            </a:r>
            <a:r>
              <a:rPr kumimoji="1" lang="en-US" dirty="0" err="1">
                <a:solidFill>
                  <a:srgbClr val="800000"/>
                </a:solidFill>
              </a:rPr>
              <a:t>controles</a:t>
            </a:r>
            <a:r>
              <a:rPr kumimoji="1" lang="en-US" dirty="0"/>
              <a:t> e </a:t>
            </a:r>
            <a:r>
              <a:rPr kumimoji="1" lang="en-US" dirty="0" err="1">
                <a:solidFill>
                  <a:srgbClr val="800000"/>
                </a:solidFill>
              </a:rPr>
              <a:t>produtos</a:t>
            </a:r>
            <a:r>
              <a:rPr kumimoji="1" lang="en-US" dirty="0"/>
              <a:t> </a:t>
            </a:r>
            <a:r>
              <a:rPr kumimoji="1" lang="en-US" dirty="0" err="1"/>
              <a:t>que</a:t>
            </a:r>
            <a:r>
              <a:rPr kumimoji="1" lang="en-US" dirty="0"/>
              <a:t> </a:t>
            </a:r>
            <a:r>
              <a:rPr kumimoji="1" lang="en-US" dirty="0" err="1"/>
              <a:t>precisam</a:t>
            </a:r>
            <a:r>
              <a:rPr kumimoji="1" lang="en-US" dirty="0"/>
              <a:t> </a:t>
            </a:r>
            <a:r>
              <a:rPr kumimoji="1" lang="en-US" dirty="0" err="1"/>
              <a:t>ser</a:t>
            </a:r>
            <a:r>
              <a:rPr kumimoji="1" lang="en-US" dirty="0"/>
              <a:t> </a:t>
            </a:r>
            <a:r>
              <a:rPr kumimoji="1" lang="en-US" dirty="0" err="1"/>
              <a:t>entregues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90645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Considerações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/>
              <a:t>Abrange um conjunto de três </a:t>
            </a:r>
            <a:r>
              <a:rPr lang="pt-BR" dirty="0">
                <a:solidFill>
                  <a:srgbClr val="800000"/>
                </a:solidFill>
              </a:rPr>
              <a:t>elementos fundamentais</a:t>
            </a:r>
            <a:r>
              <a:rPr lang="pt-BR" dirty="0"/>
              <a:t>, tendo como base a qualidade do software: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Ferramentas</a:t>
            </a:r>
          </a:p>
          <a:p>
            <a:pPr lvl="1"/>
            <a:r>
              <a:rPr lang="pt-BR" dirty="0"/>
              <a:t>Métodos</a:t>
            </a:r>
          </a:p>
          <a:p>
            <a:pPr lvl="1"/>
            <a:r>
              <a:rPr lang="pt-BR" dirty="0"/>
              <a:t>Processos</a:t>
            </a:r>
          </a:p>
        </p:txBody>
      </p:sp>
      <p:grpSp>
        <p:nvGrpSpPr>
          <p:cNvPr id="11" name="Group 4"/>
          <p:cNvGrpSpPr>
            <a:grpSpLocks/>
          </p:cNvGrpSpPr>
          <p:nvPr/>
        </p:nvGrpSpPr>
        <p:grpSpPr bwMode="auto">
          <a:xfrm>
            <a:off x="1752600" y="3600450"/>
            <a:ext cx="8623300" cy="2952750"/>
            <a:chOff x="144" y="912"/>
            <a:chExt cx="5432" cy="1860"/>
          </a:xfrm>
        </p:grpSpPr>
        <p:grpSp>
          <p:nvGrpSpPr>
            <p:cNvPr id="12" name="Group 5"/>
            <p:cNvGrpSpPr>
              <a:grpSpLocks/>
            </p:cNvGrpSpPr>
            <p:nvPr/>
          </p:nvGrpSpPr>
          <p:grpSpPr bwMode="auto">
            <a:xfrm>
              <a:off x="144" y="1392"/>
              <a:ext cx="5432" cy="1380"/>
              <a:chOff x="144" y="1392"/>
              <a:chExt cx="5432" cy="1380"/>
            </a:xfrm>
          </p:grpSpPr>
          <p:sp>
            <p:nvSpPr>
              <p:cNvPr id="22" name="Oval 6"/>
              <p:cNvSpPr>
                <a:spLocks noChangeArrowheads="1"/>
              </p:cNvSpPr>
              <p:nvPr/>
            </p:nvSpPr>
            <p:spPr bwMode="auto">
              <a:xfrm>
                <a:off x="144" y="1392"/>
                <a:ext cx="5432" cy="1380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defTabSz="762000"/>
                <a:endParaRPr lang="pt-BR" sz="2400">
                  <a:solidFill>
                    <a:srgbClr val="474747"/>
                  </a:solidFill>
                  <a:latin typeface="Matura MT Script Capitals" pitchFamily="66" charset="0"/>
                </a:endParaRPr>
              </a:p>
            </p:txBody>
          </p:sp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2339" y="2379"/>
                <a:ext cx="944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pt-BR" sz="2400" b="1" i="1" dirty="0"/>
                  <a:t>Qualidade</a:t>
                </a:r>
              </a:p>
            </p:txBody>
          </p:sp>
        </p:grpSp>
        <p:grpSp>
          <p:nvGrpSpPr>
            <p:cNvPr id="13" name="Group 8"/>
            <p:cNvGrpSpPr>
              <a:grpSpLocks/>
            </p:cNvGrpSpPr>
            <p:nvPr/>
          </p:nvGrpSpPr>
          <p:grpSpPr bwMode="auto">
            <a:xfrm>
              <a:off x="672" y="1152"/>
              <a:ext cx="4416" cy="1188"/>
              <a:chOff x="672" y="1152"/>
              <a:chExt cx="4416" cy="1188"/>
            </a:xfrm>
          </p:grpSpPr>
          <p:sp>
            <p:nvSpPr>
              <p:cNvPr id="20" name="Oval 9"/>
              <p:cNvSpPr>
                <a:spLocks noChangeArrowheads="1"/>
              </p:cNvSpPr>
              <p:nvPr/>
            </p:nvSpPr>
            <p:spPr bwMode="auto">
              <a:xfrm>
                <a:off x="672" y="1152"/>
                <a:ext cx="4416" cy="1188"/>
              </a:xfrm>
              <a:prstGeom prst="ellipse">
                <a:avLst/>
              </a:prstGeom>
              <a:solidFill>
                <a:srgbClr val="7BD6F3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pt-BR">
                  <a:latin typeface="Arial" charset="0"/>
                </a:endParaRPr>
              </a:p>
            </p:txBody>
          </p:sp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2391" y="1947"/>
                <a:ext cx="902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pt-BR" sz="2400" b="1" i="1" dirty="0">
                    <a:solidFill>
                      <a:srgbClr val="800000"/>
                    </a:solidFill>
                  </a:rPr>
                  <a:t>Processos</a:t>
                </a:r>
              </a:p>
            </p:txBody>
          </p:sp>
        </p:grpSp>
        <p:grpSp>
          <p:nvGrpSpPr>
            <p:cNvPr id="14" name="Group 11"/>
            <p:cNvGrpSpPr>
              <a:grpSpLocks/>
            </p:cNvGrpSpPr>
            <p:nvPr/>
          </p:nvGrpSpPr>
          <p:grpSpPr bwMode="auto">
            <a:xfrm>
              <a:off x="1200" y="1056"/>
              <a:ext cx="3346" cy="828"/>
              <a:chOff x="1200" y="1056"/>
              <a:chExt cx="3346" cy="828"/>
            </a:xfrm>
          </p:grpSpPr>
          <p:sp>
            <p:nvSpPr>
              <p:cNvPr id="18" name="Oval 12"/>
              <p:cNvSpPr>
                <a:spLocks noChangeArrowheads="1"/>
              </p:cNvSpPr>
              <p:nvPr/>
            </p:nvSpPr>
            <p:spPr bwMode="auto">
              <a:xfrm>
                <a:off x="1200" y="1056"/>
                <a:ext cx="3346" cy="828"/>
              </a:xfrm>
              <a:prstGeom prst="ellipse">
                <a:avLst/>
              </a:prstGeom>
              <a:solidFill>
                <a:srgbClr val="6AC5E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pt-BR">
                  <a:latin typeface="Arial" charset="0"/>
                </a:endParaRPr>
              </a:p>
            </p:txBody>
          </p:sp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2421" y="1563"/>
                <a:ext cx="794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pt-BR" sz="2400" b="1" i="1" dirty="0">
                    <a:solidFill>
                      <a:srgbClr val="800000"/>
                    </a:solidFill>
                  </a:rPr>
                  <a:t>Métodos</a:t>
                </a:r>
              </a:p>
            </p:txBody>
          </p:sp>
        </p:grp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1584" y="912"/>
              <a:ext cx="2570" cy="636"/>
              <a:chOff x="1584" y="912"/>
              <a:chExt cx="2570" cy="636"/>
            </a:xfrm>
          </p:grpSpPr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1584" y="912"/>
                <a:ext cx="2570" cy="636"/>
              </a:xfrm>
              <a:prstGeom prst="ellipse">
                <a:avLst/>
              </a:prstGeom>
              <a:solidFill>
                <a:srgbClr val="3D9DBB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pt-BR">
                  <a:latin typeface="Arial" charset="0"/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2235" y="1179"/>
                <a:ext cx="114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pt-BR" sz="2400" b="1" i="1" dirty="0">
                    <a:solidFill>
                      <a:srgbClr val="800000"/>
                    </a:solidFill>
                  </a:rPr>
                  <a:t>Ferramentas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128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Tópicos</a:t>
            </a:r>
          </a:p>
        </p:txBody>
      </p:sp>
      <p:sp>
        <p:nvSpPr>
          <p:cNvPr id="819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>
                <a:solidFill>
                  <a:srgbClr val="000000"/>
                </a:solidFill>
              </a:rPr>
              <a:t>Modelos Tradicionais</a:t>
            </a:r>
          </a:p>
          <a:p>
            <a:pPr lvl="1"/>
            <a:r>
              <a:rPr lang="pt-BR" sz="2400" dirty="0">
                <a:solidFill>
                  <a:srgbClr val="000000"/>
                </a:solidFill>
              </a:rPr>
              <a:t>Modelo Cascata</a:t>
            </a:r>
            <a:endParaRPr lang="pt-BR" sz="1800" dirty="0">
              <a:solidFill>
                <a:srgbClr val="000000"/>
              </a:solidFill>
            </a:endParaRPr>
          </a:p>
          <a:p>
            <a:pPr lvl="1"/>
            <a:r>
              <a:rPr lang="pt-BR" sz="2400" dirty="0">
                <a:solidFill>
                  <a:srgbClr val="000000"/>
                </a:solidFill>
              </a:rPr>
              <a:t>Modelo Prototipação</a:t>
            </a:r>
            <a:endParaRPr lang="pt-BR" sz="1800" dirty="0">
              <a:solidFill>
                <a:srgbClr val="000000"/>
              </a:solidFill>
            </a:endParaRPr>
          </a:p>
          <a:p>
            <a:pPr lvl="1"/>
            <a:r>
              <a:rPr lang="pt-BR" sz="2400" dirty="0">
                <a:solidFill>
                  <a:srgbClr val="000000"/>
                </a:solidFill>
              </a:rPr>
              <a:t>Modelo RAD</a:t>
            </a:r>
            <a:endParaRPr lang="pt-BR" sz="1800" dirty="0">
              <a:solidFill>
                <a:srgbClr val="000000"/>
              </a:solidFill>
            </a:endParaRPr>
          </a:p>
          <a:p>
            <a:pPr lvl="1"/>
            <a:r>
              <a:rPr lang="pt-BR" sz="2400" dirty="0">
                <a:solidFill>
                  <a:srgbClr val="000000"/>
                </a:solidFill>
              </a:rPr>
              <a:t>Modelos Evolutivos</a:t>
            </a:r>
          </a:p>
          <a:p>
            <a:pPr lvl="2"/>
            <a:r>
              <a:rPr lang="pt-BR" sz="2000" dirty="0">
                <a:solidFill>
                  <a:srgbClr val="000000"/>
                </a:solidFill>
              </a:rPr>
              <a:t>Modelo Incremental</a:t>
            </a:r>
          </a:p>
          <a:p>
            <a:pPr lvl="2"/>
            <a:r>
              <a:rPr lang="pt-BR" sz="2000" dirty="0">
                <a:solidFill>
                  <a:srgbClr val="000000"/>
                </a:solidFill>
              </a:rPr>
              <a:t>Modelo Espiral</a:t>
            </a:r>
            <a:endParaRPr lang="pt-BR" sz="1800" dirty="0">
              <a:solidFill>
                <a:srgbClr val="000000"/>
              </a:solidFill>
            </a:endParaRPr>
          </a:p>
          <a:p>
            <a:pPr lvl="1"/>
            <a:r>
              <a:rPr lang="pt-BR" sz="2400" dirty="0">
                <a:solidFill>
                  <a:srgbClr val="000000"/>
                </a:solidFill>
              </a:rPr>
              <a:t>Técnicas de 4ª Geração</a:t>
            </a:r>
          </a:p>
          <a:p>
            <a:endParaRPr lang="pt-BR" sz="2800" dirty="0">
              <a:solidFill>
                <a:srgbClr val="000000"/>
              </a:solidFill>
            </a:endParaRPr>
          </a:p>
          <a:p>
            <a:r>
              <a:rPr lang="pt-BR" sz="2800" dirty="0">
                <a:solidFill>
                  <a:srgbClr val="000000"/>
                </a:solidFill>
              </a:rPr>
              <a:t>Modelos Ágeis (Engenharia de Software II)</a:t>
            </a:r>
          </a:p>
          <a:p>
            <a:pPr lvl="1"/>
            <a:r>
              <a:rPr lang="pt-BR" sz="2400" dirty="0">
                <a:solidFill>
                  <a:srgbClr val="000000"/>
                </a:solidFill>
              </a:rPr>
              <a:t>Scrum</a:t>
            </a:r>
          </a:p>
          <a:p>
            <a:pPr lvl="1"/>
            <a:r>
              <a:rPr lang="pt-BR" sz="2400" dirty="0">
                <a:solidFill>
                  <a:srgbClr val="000000"/>
                </a:solidFill>
              </a:rPr>
              <a:t>XP</a:t>
            </a:r>
          </a:p>
          <a:p>
            <a:pPr lvl="1"/>
            <a:r>
              <a:rPr lang="pt-BR" sz="2400" dirty="0" err="1">
                <a:solidFill>
                  <a:srgbClr val="000000"/>
                </a:solidFill>
              </a:rPr>
              <a:t>etc</a:t>
            </a:r>
            <a:endParaRPr lang="pt-BR" sz="2400" dirty="0">
              <a:solidFill>
                <a:srgbClr val="000000"/>
              </a:solidFill>
            </a:endParaRPr>
          </a:p>
        </p:txBody>
      </p:sp>
      <p:sp>
        <p:nvSpPr>
          <p:cNvPr id="8197" name="Espaço Reservado para Rodapé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pt-BR" sz="1200">
                <a:latin typeface="+mj-lt"/>
              </a:rPr>
              <a:t>Modelo Cascata</a:t>
            </a:r>
            <a:endParaRPr lang="pt-BR" sz="1200" dirty="0">
              <a:latin typeface="+mj-lt"/>
            </a:endParaRPr>
          </a:p>
        </p:txBody>
      </p:sp>
      <p:sp>
        <p:nvSpPr>
          <p:cNvPr id="8198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11A1457-8E3D-4256-B5F3-F2913E91FD01}" type="slidenum">
              <a:rPr lang="pt-BR" sz="1200">
                <a:latin typeface="+mj-lt"/>
              </a:rPr>
              <a:pPr eaLnBrk="1" hangingPunct="1"/>
              <a:t>20</a:t>
            </a:fld>
            <a:endParaRPr lang="pt-BR" sz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037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Cascata (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Waterfall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Cascata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Modelo mais antigo e o </a:t>
            </a:r>
            <a:r>
              <a:rPr lang="pt-BR" i="1" dirty="0"/>
              <a:t>mais amplamente usado</a:t>
            </a:r>
            <a:r>
              <a:rPr lang="pt-BR" dirty="0"/>
              <a:t> da engenharia de software </a:t>
            </a:r>
          </a:p>
          <a:p>
            <a:pPr lvl="8"/>
            <a:endParaRPr lang="pt-BR" dirty="0"/>
          </a:p>
          <a:p>
            <a:r>
              <a:rPr lang="pt-BR" dirty="0"/>
              <a:t>Também conhecido como </a:t>
            </a:r>
            <a:r>
              <a:rPr lang="pt-BR" u="sng" dirty="0"/>
              <a:t>Ciclo de Vida Clássico</a:t>
            </a:r>
            <a:r>
              <a:rPr lang="pt-BR" dirty="0"/>
              <a:t> e Modelo </a:t>
            </a:r>
            <a:r>
              <a:rPr lang="pt-BR" u="sng" dirty="0"/>
              <a:t>Sequencial Linear</a:t>
            </a:r>
          </a:p>
          <a:p>
            <a:pPr lvl="8"/>
            <a:endParaRPr lang="pt-BR" dirty="0"/>
          </a:p>
          <a:p>
            <a:r>
              <a:rPr lang="pt-BR" dirty="0"/>
              <a:t>Modelado em função do ciclo da engenharia convencional</a:t>
            </a:r>
          </a:p>
          <a:p>
            <a:pPr lvl="8"/>
            <a:endParaRPr lang="pt-BR" dirty="0"/>
          </a:p>
          <a:p>
            <a:r>
              <a:rPr lang="pt-BR" dirty="0"/>
              <a:t>Requer uma abordagem sistemática, sequencial ao desenvolvimento de software</a:t>
            </a:r>
          </a:p>
        </p:txBody>
      </p:sp>
    </p:spTree>
    <p:extLst>
      <p:ext uri="{BB962C8B-B14F-4D97-AF65-F5344CB8AC3E}">
        <p14:creationId xmlns:p14="http://schemas.microsoft.com/office/powerpoint/2010/main" val="365949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Cascata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Cascata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22</a:t>
            </a:fld>
            <a:endParaRPr lang="pt-BR"/>
          </a:p>
        </p:txBody>
      </p: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2971800" y="1905000"/>
            <a:ext cx="6629400" cy="3632200"/>
            <a:chOff x="1728" y="1728"/>
            <a:chExt cx="9792" cy="4752"/>
          </a:xfrm>
        </p:grpSpPr>
        <p:sp>
          <p:nvSpPr>
            <p:cNvPr id="9" name="AutoShape 57"/>
            <p:cNvSpPr>
              <a:spLocks noChangeArrowheads="1"/>
            </p:cNvSpPr>
            <p:nvPr/>
          </p:nvSpPr>
          <p:spPr bwMode="auto">
            <a:xfrm>
              <a:off x="1728" y="172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e Engenharia</a:t>
              </a:r>
            </a:p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de Sistemas</a:t>
              </a:r>
            </a:p>
          </p:txBody>
        </p:sp>
        <p:sp>
          <p:nvSpPr>
            <p:cNvPr id="10" name="AutoShape 58"/>
            <p:cNvSpPr>
              <a:spLocks noChangeArrowheads="1"/>
            </p:cNvSpPr>
            <p:nvPr/>
          </p:nvSpPr>
          <p:spPr bwMode="auto">
            <a:xfrm>
              <a:off x="3600" y="244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 de Requisitos </a:t>
              </a:r>
            </a:p>
          </p:txBody>
        </p:sp>
        <p:sp>
          <p:nvSpPr>
            <p:cNvPr id="11" name="AutoShape 59"/>
            <p:cNvSpPr>
              <a:spLocks noChangeArrowheads="1"/>
            </p:cNvSpPr>
            <p:nvPr/>
          </p:nvSpPr>
          <p:spPr bwMode="auto">
            <a:xfrm>
              <a:off x="5328" y="316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Projeto  </a:t>
              </a:r>
            </a:p>
          </p:txBody>
        </p:sp>
        <p:sp>
          <p:nvSpPr>
            <p:cNvPr id="12" name="AutoShape 60"/>
            <p:cNvSpPr>
              <a:spLocks noChangeArrowheads="1"/>
            </p:cNvSpPr>
            <p:nvPr/>
          </p:nvSpPr>
          <p:spPr bwMode="auto">
            <a:xfrm>
              <a:off x="6336" y="388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Codificação </a:t>
              </a:r>
            </a:p>
          </p:txBody>
        </p:sp>
        <p:sp>
          <p:nvSpPr>
            <p:cNvPr id="13" name="AutoShape 61"/>
            <p:cNvSpPr>
              <a:spLocks noChangeArrowheads="1"/>
            </p:cNvSpPr>
            <p:nvPr/>
          </p:nvSpPr>
          <p:spPr bwMode="auto">
            <a:xfrm>
              <a:off x="7488" y="460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Testes </a:t>
              </a:r>
            </a:p>
          </p:txBody>
        </p:sp>
        <p:sp>
          <p:nvSpPr>
            <p:cNvPr id="14" name="AutoShape 62"/>
            <p:cNvSpPr>
              <a:spLocks noChangeArrowheads="1"/>
            </p:cNvSpPr>
            <p:nvPr/>
          </p:nvSpPr>
          <p:spPr bwMode="auto">
            <a:xfrm>
              <a:off x="8784" y="5184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Manutenção </a:t>
              </a:r>
            </a:p>
          </p:txBody>
        </p:sp>
        <p:sp>
          <p:nvSpPr>
            <p:cNvPr id="15" name="Line 63"/>
            <p:cNvSpPr>
              <a:spLocks noChangeShapeType="1"/>
            </p:cNvSpPr>
            <p:nvPr/>
          </p:nvSpPr>
          <p:spPr bwMode="auto">
            <a:xfrm>
              <a:off x="4464" y="216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Line 64"/>
            <p:cNvSpPr>
              <a:spLocks noChangeShapeType="1"/>
            </p:cNvSpPr>
            <p:nvPr/>
          </p:nvSpPr>
          <p:spPr bwMode="auto">
            <a:xfrm>
              <a:off x="6336" y="273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Line 65"/>
            <p:cNvSpPr>
              <a:spLocks noChangeShapeType="1"/>
            </p:cNvSpPr>
            <p:nvPr/>
          </p:nvSpPr>
          <p:spPr bwMode="auto">
            <a:xfrm>
              <a:off x="8064" y="345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Line 66"/>
            <p:cNvSpPr>
              <a:spLocks noChangeShapeType="1"/>
            </p:cNvSpPr>
            <p:nvPr/>
          </p:nvSpPr>
          <p:spPr bwMode="auto">
            <a:xfrm>
              <a:off x="9072" y="417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Line 67"/>
            <p:cNvSpPr>
              <a:spLocks noChangeShapeType="1"/>
            </p:cNvSpPr>
            <p:nvPr/>
          </p:nvSpPr>
          <p:spPr bwMode="auto">
            <a:xfrm>
              <a:off x="10224" y="4896"/>
              <a:ext cx="5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>
              <a:off x="5184" y="2160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6768" y="273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>
              <a:off x="8496" y="345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>
              <a:off x="9504" y="417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10800" y="4896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048000" y="6248400"/>
            <a:ext cx="6213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30000" dirty="0">
                <a:latin typeface="+mj-lt"/>
              </a:rPr>
              <a:t>O resultado de uma fase se constitui na entrada da outra</a:t>
            </a:r>
            <a:endParaRPr lang="en-US" sz="2800" dirty="0">
              <a:latin typeface="+mj-lt"/>
            </a:endParaRPr>
          </a:p>
        </p:txBody>
      </p:sp>
      <p:sp>
        <p:nvSpPr>
          <p:cNvPr id="32" name="Rounded Rectangular Callout 3"/>
          <p:cNvSpPr/>
          <p:nvPr/>
        </p:nvSpPr>
        <p:spPr>
          <a:xfrm>
            <a:off x="2674580" y="389468"/>
            <a:ext cx="7231420" cy="905934"/>
          </a:xfrm>
          <a:prstGeom prst="wedgeRoundRectCallout">
            <a:avLst>
              <a:gd name="adj1" fmla="val -29466"/>
              <a:gd name="adj2" fmla="val 99319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Envolve a coleta de requisitos em nível do sistema, com uma pequena quantidade de projeto e análise de </a:t>
            </a:r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alto nível.</a:t>
            </a:r>
            <a:endParaRPr lang="pt-B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tângulo Arredondado 3"/>
          <p:cNvSpPr/>
          <p:nvPr/>
        </p:nvSpPr>
        <p:spPr>
          <a:xfrm>
            <a:off x="112114" y="3408070"/>
            <a:ext cx="3152159" cy="2383129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1">
                  <a:tint val="48000"/>
                  <a:satMod val="150000"/>
                  <a:alpha val="50000"/>
                </a:schemeClr>
              </a:gs>
              <a:gs pos="100000">
                <a:schemeClr val="accent1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Esta visão é essencial quando o software deve fazer interface com outros elementos (hardware, pessoas e banco de dados).</a:t>
            </a:r>
            <a:endParaRPr lang="pt-B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1752600" y="2082800"/>
            <a:ext cx="1295400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66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Cascata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Cascata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23</a:t>
            </a:fld>
            <a:endParaRPr lang="pt-BR"/>
          </a:p>
        </p:txBody>
      </p: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2971800" y="1905000"/>
            <a:ext cx="6629400" cy="3632200"/>
            <a:chOff x="1728" y="1728"/>
            <a:chExt cx="9792" cy="4752"/>
          </a:xfrm>
        </p:grpSpPr>
        <p:sp>
          <p:nvSpPr>
            <p:cNvPr id="9" name="AutoShape 57"/>
            <p:cNvSpPr>
              <a:spLocks noChangeArrowheads="1"/>
            </p:cNvSpPr>
            <p:nvPr/>
          </p:nvSpPr>
          <p:spPr bwMode="auto">
            <a:xfrm>
              <a:off x="1728" y="172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e Engenharia</a:t>
              </a:r>
            </a:p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de Sistemas</a:t>
              </a:r>
            </a:p>
          </p:txBody>
        </p:sp>
        <p:sp>
          <p:nvSpPr>
            <p:cNvPr id="10" name="AutoShape 58"/>
            <p:cNvSpPr>
              <a:spLocks noChangeArrowheads="1"/>
            </p:cNvSpPr>
            <p:nvPr/>
          </p:nvSpPr>
          <p:spPr bwMode="auto">
            <a:xfrm>
              <a:off x="3600" y="244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 de Requisitos </a:t>
              </a:r>
            </a:p>
          </p:txBody>
        </p:sp>
        <p:sp>
          <p:nvSpPr>
            <p:cNvPr id="11" name="AutoShape 59"/>
            <p:cNvSpPr>
              <a:spLocks noChangeArrowheads="1"/>
            </p:cNvSpPr>
            <p:nvPr/>
          </p:nvSpPr>
          <p:spPr bwMode="auto">
            <a:xfrm>
              <a:off x="5328" y="316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Projeto  </a:t>
              </a:r>
            </a:p>
          </p:txBody>
        </p:sp>
        <p:sp>
          <p:nvSpPr>
            <p:cNvPr id="12" name="AutoShape 60"/>
            <p:cNvSpPr>
              <a:spLocks noChangeArrowheads="1"/>
            </p:cNvSpPr>
            <p:nvPr/>
          </p:nvSpPr>
          <p:spPr bwMode="auto">
            <a:xfrm>
              <a:off x="6336" y="388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Codificação </a:t>
              </a:r>
            </a:p>
          </p:txBody>
        </p:sp>
        <p:sp>
          <p:nvSpPr>
            <p:cNvPr id="13" name="AutoShape 61"/>
            <p:cNvSpPr>
              <a:spLocks noChangeArrowheads="1"/>
            </p:cNvSpPr>
            <p:nvPr/>
          </p:nvSpPr>
          <p:spPr bwMode="auto">
            <a:xfrm>
              <a:off x="7488" y="460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Testes </a:t>
              </a:r>
            </a:p>
          </p:txBody>
        </p:sp>
        <p:sp>
          <p:nvSpPr>
            <p:cNvPr id="14" name="AutoShape 62"/>
            <p:cNvSpPr>
              <a:spLocks noChangeArrowheads="1"/>
            </p:cNvSpPr>
            <p:nvPr/>
          </p:nvSpPr>
          <p:spPr bwMode="auto">
            <a:xfrm>
              <a:off x="8784" y="5184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Manutenção </a:t>
              </a:r>
            </a:p>
          </p:txBody>
        </p:sp>
        <p:sp>
          <p:nvSpPr>
            <p:cNvPr id="15" name="Line 63"/>
            <p:cNvSpPr>
              <a:spLocks noChangeShapeType="1"/>
            </p:cNvSpPr>
            <p:nvPr/>
          </p:nvSpPr>
          <p:spPr bwMode="auto">
            <a:xfrm>
              <a:off x="4464" y="216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Line 64"/>
            <p:cNvSpPr>
              <a:spLocks noChangeShapeType="1"/>
            </p:cNvSpPr>
            <p:nvPr/>
          </p:nvSpPr>
          <p:spPr bwMode="auto">
            <a:xfrm>
              <a:off x="6336" y="273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Line 65"/>
            <p:cNvSpPr>
              <a:spLocks noChangeShapeType="1"/>
            </p:cNvSpPr>
            <p:nvPr/>
          </p:nvSpPr>
          <p:spPr bwMode="auto">
            <a:xfrm>
              <a:off x="8064" y="345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Line 66"/>
            <p:cNvSpPr>
              <a:spLocks noChangeShapeType="1"/>
            </p:cNvSpPr>
            <p:nvPr/>
          </p:nvSpPr>
          <p:spPr bwMode="auto">
            <a:xfrm>
              <a:off x="9072" y="417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Line 67"/>
            <p:cNvSpPr>
              <a:spLocks noChangeShapeType="1"/>
            </p:cNvSpPr>
            <p:nvPr/>
          </p:nvSpPr>
          <p:spPr bwMode="auto">
            <a:xfrm>
              <a:off x="10224" y="4896"/>
              <a:ext cx="5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>
              <a:off x="5184" y="2160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6768" y="273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>
              <a:off x="8496" y="345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>
              <a:off x="9504" y="417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10800" y="4896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048000" y="6248400"/>
            <a:ext cx="6213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30000" dirty="0">
                <a:latin typeface="+mj-lt"/>
              </a:rPr>
              <a:t>O resultado de uma fase se constitui na entrada da outra</a:t>
            </a:r>
            <a:endParaRPr lang="en-US" sz="2800" dirty="0">
              <a:latin typeface="+mj-lt"/>
            </a:endParaRPr>
          </a:p>
        </p:txBody>
      </p:sp>
      <p:sp>
        <p:nvSpPr>
          <p:cNvPr id="32" name="Rounded Rectangular Callout 3"/>
          <p:cNvSpPr/>
          <p:nvPr/>
        </p:nvSpPr>
        <p:spPr>
          <a:xfrm>
            <a:off x="2971800" y="512234"/>
            <a:ext cx="5072158" cy="1185333"/>
          </a:xfrm>
          <a:prstGeom prst="wedgeRoundRectCallout">
            <a:avLst>
              <a:gd name="adj1" fmla="val 1911"/>
              <a:gd name="adj2" fmla="val 94871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 processo de coleta dos requisitos é intensificado e concentrado </a:t>
            </a:r>
            <a:r>
              <a:rPr lang="pt-BR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especificamente no software</a:t>
            </a:r>
            <a:r>
              <a:rPr lang="pt-BR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5" name="Seta para a Direita 34"/>
          <p:cNvSpPr/>
          <p:nvPr/>
        </p:nvSpPr>
        <p:spPr>
          <a:xfrm>
            <a:off x="3048000" y="2590800"/>
            <a:ext cx="1295400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Arredondado 35"/>
          <p:cNvSpPr/>
          <p:nvPr/>
        </p:nvSpPr>
        <p:spPr>
          <a:xfrm>
            <a:off x="186074" y="3712871"/>
            <a:ext cx="4614526" cy="2383129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1">
                  <a:tint val="48000"/>
                  <a:satMod val="150000"/>
                  <a:alpha val="50000"/>
                </a:schemeClr>
              </a:gs>
              <a:gs pos="100000">
                <a:schemeClr val="accent1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Deve-se compreender o domínio da informação, a função, desempenho e interfaces exigidos.</a:t>
            </a:r>
          </a:p>
          <a:p>
            <a:endParaRPr lang="pt-B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Os requisitos (para o sistema e para o software) são documentados e revistos com o cliente</a:t>
            </a:r>
          </a:p>
        </p:txBody>
      </p:sp>
    </p:spTree>
    <p:extLst>
      <p:ext uri="{BB962C8B-B14F-4D97-AF65-F5344CB8AC3E}">
        <p14:creationId xmlns:p14="http://schemas.microsoft.com/office/powerpoint/2010/main" val="20182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Cascata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[3/6]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Cascata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2971800" y="1905000"/>
            <a:ext cx="6629400" cy="3632200"/>
            <a:chOff x="1728" y="1728"/>
            <a:chExt cx="9792" cy="4752"/>
          </a:xfrm>
        </p:grpSpPr>
        <p:sp>
          <p:nvSpPr>
            <p:cNvPr id="9" name="AutoShape 57"/>
            <p:cNvSpPr>
              <a:spLocks noChangeArrowheads="1"/>
            </p:cNvSpPr>
            <p:nvPr/>
          </p:nvSpPr>
          <p:spPr bwMode="auto">
            <a:xfrm>
              <a:off x="1728" y="172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e Engenharia</a:t>
              </a:r>
            </a:p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de Sistemas</a:t>
              </a:r>
            </a:p>
          </p:txBody>
        </p:sp>
        <p:sp>
          <p:nvSpPr>
            <p:cNvPr id="10" name="AutoShape 58"/>
            <p:cNvSpPr>
              <a:spLocks noChangeArrowheads="1"/>
            </p:cNvSpPr>
            <p:nvPr/>
          </p:nvSpPr>
          <p:spPr bwMode="auto">
            <a:xfrm>
              <a:off x="3600" y="244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 de Requisitos </a:t>
              </a:r>
            </a:p>
          </p:txBody>
        </p:sp>
        <p:sp>
          <p:nvSpPr>
            <p:cNvPr id="11" name="AutoShape 59"/>
            <p:cNvSpPr>
              <a:spLocks noChangeArrowheads="1"/>
            </p:cNvSpPr>
            <p:nvPr/>
          </p:nvSpPr>
          <p:spPr bwMode="auto">
            <a:xfrm>
              <a:off x="5328" y="316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Projeto  </a:t>
              </a:r>
            </a:p>
          </p:txBody>
        </p:sp>
        <p:sp>
          <p:nvSpPr>
            <p:cNvPr id="12" name="AutoShape 60"/>
            <p:cNvSpPr>
              <a:spLocks noChangeArrowheads="1"/>
            </p:cNvSpPr>
            <p:nvPr/>
          </p:nvSpPr>
          <p:spPr bwMode="auto">
            <a:xfrm>
              <a:off x="6336" y="388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Codificação </a:t>
              </a:r>
            </a:p>
          </p:txBody>
        </p:sp>
        <p:sp>
          <p:nvSpPr>
            <p:cNvPr id="13" name="AutoShape 61"/>
            <p:cNvSpPr>
              <a:spLocks noChangeArrowheads="1"/>
            </p:cNvSpPr>
            <p:nvPr/>
          </p:nvSpPr>
          <p:spPr bwMode="auto">
            <a:xfrm>
              <a:off x="7488" y="460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Testes </a:t>
              </a:r>
            </a:p>
          </p:txBody>
        </p:sp>
        <p:sp>
          <p:nvSpPr>
            <p:cNvPr id="14" name="AutoShape 62"/>
            <p:cNvSpPr>
              <a:spLocks noChangeArrowheads="1"/>
            </p:cNvSpPr>
            <p:nvPr/>
          </p:nvSpPr>
          <p:spPr bwMode="auto">
            <a:xfrm>
              <a:off x="8784" y="5184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Manutenção </a:t>
              </a:r>
            </a:p>
          </p:txBody>
        </p:sp>
        <p:sp>
          <p:nvSpPr>
            <p:cNvPr id="15" name="Line 63"/>
            <p:cNvSpPr>
              <a:spLocks noChangeShapeType="1"/>
            </p:cNvSpPr>
            <p:nvPr/>
          </p:nvSpPr>
          <p:spPr bwMode="auto">
            <a:xfrm>
              <a:off x="4464" y="216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Line 64"/>
            <p:cNvSpPr>
              <a:spLocks noChangeShapeType="1"/>
            </p:cNvSpPr>
            <p:nvPr/>
          </p:nvSpPr>
          <p:spPr bwMode="auto">
            <a:xfrm>
              <a:off x="6336" y="273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Line 65"/>
            <p:cNvSpPr>
              <a:spLocks noChangeShapeType="1"/>
            </p:cNvSpPr>
            <p:nvPr/>
          </p:nvSpPr>
          <p:spPr bwMode="auto">
            <a:xfrm>
              <a:off x="8064" y="345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Line 66"/>
            <p:cNvSpPr>
              <a:spLocks noChangeShapeType="1"/>
            </p:cNvSpPr>
            <p:nvPr/>
          </p:nvSpPr>
          <p:spPr bwMode="auto">
            <a:xfrm>
              <a:off x="9072" y="417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Line 67"/>
            <p:cNvSpPr>
              <a:spLocks noChangeShapeType="1"/>
            </p:cNvSpPr>
            <p:nvPr/>
          </p:nvSpPr>
          <p:spPr bwMode="auto">
            <a:xfrm>
              <a:off x="10224" y="4896"/>
              <a:ext cx="5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>
              <a:off x="5184" y="2160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6768" y="273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>
              <a:off x="8496" y="345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>
              <a:off x="9504" y="417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10800" y="4896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048000" y="6248400"/>
            <a:ext cx="6213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30000" dirty="0">
                <a:latin typeface="+mj-lt"/>
              </a:rPr>
              <a:t>O resultado de uma fase se constitui na entrada da outra</a:t>
            </a:r>
            <a:endParaRPr lang="en-US" sz="2800" dirty="0">
              <a:latin typeface="+mj-lt"/>
            </a:endParaRPr>
          </a:p>
        </p:txBody>
      </p:sp>
      <p:sp>
        <p:nvSpPr>
          <p:cNvPr id="32" name="Rounded Rectangular Callout 3"/>
          <p:cNvSpPr/>
          <p:nvPr/>
        </p:nvSpPr>
        <p:spPr>
          <a:xfrm>
            <a:off x="5257800" y="795867"/>
            <a:ext cx="6629400" cy="1185333"/>
          </a:xfrm>
          <a:prstGeom prst="wedgeRoundRectCallout">
            <a:avLst>
              <a:gd name="adj1" fmla="val -25869"/>
              <a:gd name="adj2" fmla="val 118775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Tradução dos requisitos do software para um conjunto de representações que podem ser avaliadas quanto à qualidade, antes que a codificação se inicie.</a:t>
            </a:r>
          </a:p>
        </p:txBody>
      </p:sp>
      <p:sp>
        <p:nvSpPr>
          <p:cNvPr id="35" name="Seta para a Direita 34"/>
          <p:cNvSpPr/>
          <p:nvPr/>
        </p:nvSpPr>
        <p:spPr>
          <a:xfrm>
            <a:off x="4191000" y="3149600"/>
            <a:ext cx="1295400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Arredondado 35"/>
          <p:cNvSpPr/>
          <p:nvPr/>
        </p:nvSpPr>
        <p:spPr>
          <a:xfrm>
            <a:off x="152400" y="4038601"/>
            <a:ext cx="4614526" cy="2285999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1">
                  <a:tint val="48000"/>
                  <a:satMod val="150000"/>
                  <a:alpha val="50000"/>
                </a:schemeClr>
              </a:gs>
              <a:gs pos="100000">
                <a:schemeClr val="accent1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Concentra-se em 4 atributos do programa: </a:t>
            </a:r>
          </a:p>
          <a:p>
            <a:pPr marL="342900" indent="-342900">
              <a:buFontTx/>
              <a:buChar char="-"/>
            </a:pP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Estrutura de Dados, </a:t>
            </a:r>
          </a:p>
          <a:p>
            <a:pPr marL="342900" indent="-342900">
              <a:buFontTx/>
              <a:buChar char="-"/>
            </a:pP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Arquitetura de Software</a:t>
            </a:r>
          </a:p>
          <a:p>
            <a:pPr marL="342900" indent="-342900">
              <a:buFontTx/>
              <a:buChar char="-"/>
            </a:pP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Detalhes Procedimentais</a:t>
            </a:r>
          </a:p>
          <a:p>
            <a:pPr marL="342900" indent="-342900">
              <a:buFontTx/>
              <a:buChar char="-"/>
            </a:pP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Caracterização de Interfaces</a:t>
            </a:r>
          </a:p>
        </p:txBody>
      </p:sp>
    </p:spTree>
    <p:extLst>
      <p:ext uri="{BB962C8B-B14F-4D97-AF65-F5344CB8AC3E}">
        <p14:creationId xmlns:p14="http://schemas.microsoft.com/office/powerpoint/2010/main" val="68939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Cascata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[4/6]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Cascata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2971800" y="1905000"/>
            <a:ext cx="6629400" cy="3632200"/>
            <a:chOff x="1728" y="1728"/>
            <a:chExt cx="9792" cy="4752"/>
          </a:xfrm>
        </p:grpSpPr>
        <p:sp>
          <p:nvSpPr>
            <p:cNvPr id="9" name="AutoShape 57"/>
            <p:cNvSpPr>
              <a:spLocks noChangeArrowheads="1"/>
            </p:cNvSpPr>
            <p:nvPr/>
          </p:nvSpPr>
          <p:spPr bwMode="auto">
            <a:xfrm>
              <a:off x="1728" y="172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e Engenharia</a:t>
              </a:r>
            </a:p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de Sistemas</a:t>
              </a:r>
            </a:p>
          </p:txBody>
        </p:sp>
        <p:sp>
          <p:nvSpPr>
            <p:cNvPr id="10" name="AutoShape 58"/>
            <p:cNvSpPr>
              <a:spLocks noChangeArrowheads="1"/>
            </p:cNvSpPr>
            <p:nvPr/>
          </p:nvSpPr>
          <p:spPr bwMode="auto">
            <a:xfrm>
              <a:off x="3600" y="244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 de Requisitos </a:t>
              </a:r>
            </a:p>
          </p:txBody>
        </p:sp>
        <p:sp>
          <p:nvSpPr>
            <p:cNvPr id="11" name="AutoShape 59"/>
            <p:cNvSpPr>
              <a:spLocks noChangeArrowheads="1"/>
            </p:cNvSpPr>
            <p:nvPr/>
          </p:nvSpPr>
          <p:spPr bwMode="auto">
            <a:xfrm>
              <a:off x="5328" y="316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Projeto  </a:t>
              </a:r>
            </a:p>
          </p:txBody>
        </p:sp>
        <p:sp>
          <p:nvSpPr>
            <p:cNvPr id="12" name="AutoShape 60"/>
            <p:cNvSpPr>
              <a:spLocks noChangeArrowheads="1"/>
            </p:cNvSpPr>
            <p:nvPr/>
          </p:nvSpPr>
          <p:spPr bwMode="auto">
            <a:xfrm>
              <a:off x="6336" y="388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Codificação </a:t>
              </a:r>
            </a:p>
          </p:txBody>
        </p:sp>
        <p:sp>
          <p:nvSpPr>
            <p:cNvPr id="13" name="AutoShape 61"/>
            <p:cNvSpPr>
              <a:spLocks noChangeArrowheads="1"/>
            </p:cNvSpPr>
            <p:nvPr/>
          </p:nvSpPr>
          <p:spPr bwMode="auto">
            <a:xfrm>
              <a:off x="7488" y="460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Testes </a:t>
              </a:r>
            </a:p>
          </p:txBody>
        </p:sp>
        <p:sp>
          <p:nvSpPr>
            <p:cNvPr id="14" name="AutoShape 62"/>
            <p:cNvSpPr>
              <a:spLocks noChangeArrowheads="1"/>
            </p:cNvSpPr>
            <p:nvPr/>
          </p:nvSpPr>
          <p:spPr bwMode="auto">
            <a:xfrm>
              <a:off x="8784" y="5184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Manutenção </a:t>
              </a:r>
            </a:p>
          </p:txBody>
        </p:sp>
        <p:sp>
          <p:nvSpPr>
            <p:cNvPr id="15" name="Line 63"/>
            <p:cNvSpPr>
              <a:spLocks noChangeShapeType="1"/>
            </p:cNvSpPr>
            <p:nvPr/>
          </p:nvSpPr>
          <p:spPr bwMode="auto">
            <a:xfrm>
              <a:off x="4464" y="216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Line 64"/>
            <p:cNvSpPr>
              <a:spLocks noChangeShapeType="1"/>
            </p:cNvSpPr>
            <p:nvPr/>
          </p:nvSpPr>
          <p:spPr bwMode="auto">
            <a:xfrm>
              <a:off x="6336" y="273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Line 65"/>
            <p:cNvSpPr>
              <a:spLocks noChangeShapeType="1"/>
            </p:cNvSpPr>
            <p:nvPr/>
          </p:nvSpPr>
          <p:spPr bwMode="auto">
            <a:xfrm>
              <a:off x="8064" y="345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Line 66"/>
            <p:cNvSpPr>
              <a:spLocks noChangeShapeType="1"/>
            </p:cNvSpPr>
            <p:nvPr/>
          </p:nvSpPr>
          <p:spPr bwMode="auto">
            <a:xfrm>
              <a:off x="9072" y="417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Line 67"/>
            <p:cNvSpPr>
              <a:spLocks noChangeShapeType="1"/>
            </p:cNvSpPr>
            <p:nvPr/>
          </p:nvSpPr>
          <p:spPr bwMode="auto">
            <a:xfrm>
              <a:off x="10224" y="4896"/>
              <a:ext cx="5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>
              <a:off x="5184" y="2160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6768" y="273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>
              <a:off x="8496" y="345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>
              <a:off x="9504" y="417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10800" y="4896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048000" y="6248400"/>
            <a:ext cx="6213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30000" dirty="0">
                <a:latin typeface="+mj-lt"/>
              </a:rPr>
              <a:t>O resultado de uma fase se constitui na entrada da outra</a:t>
            </a:r>
            <a:endParaRPr lang="en-US" sz="2800" dirty="0">
              <a:latin typeface="+mj-lt"/>
            </a:endParaRPr>
          </a:p>
        </p:txBody>
      </p:sp>
      <p:sp>
        <p:nvSpPr>
          <p:cNvPr id="32" name="Rounded Rectangular Callout 3"/>
          <p:cNvSpPr/>
          <p:nvPr/>
        </p:nvSpPr>
        <p:spPr>
          <a:xfrm>
            <a:off x="6871447" y="795867"/>
            <a:ext cx="4634754" cy="1498600"/>
          </a:xfrm>
          <a:prstGeom prst="wedgeRoundRectCallout">
            <a:avLst>
              <a:gd name="adj1" fmla="val -31156"/>
              <a:gd name="adj2" fmla="val 119793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Tradução das representações do projeto para uma linguagem “artificial” resultando em </a:t>
            </a:r>
            <a:r>
              <a:rPr lang="pt-BR" dirty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instruções executáveis pelo computador</a:t>
            </a:r>
            <a:r>
              <a:rPr lang="pt-BR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35" name="Seta para a Direita 34"/>
          <p:cNvSpPr/>
          <p:nvPr/>
        </p:nvSpPr>
        <p:spPr>
          <a:xfrm>
            <a:off x="4876800" y="3759200"/>
            <a:ext cx="1295400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57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Cascata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Cascata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2971800" y="1905000"/>
            <a:ext cx="6629400" cy="3632200"/>
            <a:chOff x="1728" y="1728"/>
            <a:chExt cx="9792" cy="4752"/>
          </a:xfrm>
        </p:grpSpPr>
        <p:sp>
          <p:nvSpPr>
            <p:cNvPr id="9" name="AutoShape 57"/>
            <p:cNvSpPr>
              <a:spLocks noChangeArrowheads="1"/>
            </p:cNvSpPr>
            <p:nvPr/>
          </p:nvSpPr>
          <p:spPr bwMode="auto">
            <a:xfrm>
              <a:off x="1728" y="172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e Engenharia</a:t>
              </a:r>
            </a:p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de Sistemas</a:t>
              </a:r>
            </a:p>
          </p:txBody>
        </p:sp>
        <p:sp>
          <p:nvSpPr>
            <p:cNvPr id="10" name="AutoShape 58"/>
            <p:cNvSpPr>
              <a:spLocks noChangeArrowheads="1"/>
            </p:cNvSpPr>
            <p:nvPr/>
          </p:nvSpPr>
          <p:spPr bwMode="auto">
            <a:xfrm>
              <a:off x="3600" y="244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 de Requisitos </a:t>
              </a:r>
            </a:p>
          </p:txBody>
        </p:sp>
        <p:sp>
          <p:nvSpPr>
            <p:cNvPr id="11" name="AutoShape 59"/>
            <p:cNvSpPr>
              <a:spLocks noChangeArrowheads="1"/>
            </p:cNvSpPr>
            <p:nvPr/>
          </p:nvSpPr>
          <p:spPr bwMode="auto">
            <a:xfrm>
              <a:off x="5328" y="316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Projeto  </a:t>
              </a:r>
            </a:p>
          </p:txBody>
        </p:sp>
        <p:sp>
          <p:nvSpPr>
            <p:cNvPr id="12" name="AutoShape 60"/>
            <p:cNvSpPr>
              <a:spLocks noChangeArrowheads="1"/>
            </p:cNvSpPr>
            <p:nvPr/>
          </p:nvSpPr>
          <p:spPr bwMode="auto">
            <a:xfrm>
              <a:off x="6336" y="388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Codificação </a:t>
              </a:r>
            </a:p>
          </p:txBody>
        </p:sp>
        <p:sp>
          <p:nvSpPr>
            <p:cNvPr id="13" name="AutoShape 61"/>
            <p:cNvSpPr>
              <a:spLocks noChangeArrowheads="1"/>
            </p:cNvSpPr>
            <p:nvPr/>
          </p:nvSpPr>
          <p:spPr bwMode="auto">
            <a:xfrm>
              <a:off x="7488" y="460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Testes </a:t>
              </a:r>
            </a:p>
          </p:txBody>
        </p:sp>
        <p:sp>
          <p:nvSpPr>
            <p:cNvPr id="14" name="AutoShape 62"/>
            <p:cNvSpPr>
              <a:spLocks noChangeArrowheads="1"/>
            </p:cNvSpPr>
            <p:nvPr/>
          </p:nvSpPr>
          <p:spPr bwMode="auto">
            <a:xfrm>
              <a:off x="8784" y="5184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Manutenção </a:t>
              </a:r>
            </a:p>
          </p:txBody>
        </p:sp>
        <p:sp>
          <p:nvSpPr>
            <p:cNvPr id="15" name="Line 63"/>
            <p:cNvSpPr>
              <a:spLocks noChangeShapeType="1"/>
            </p:cNvSpPr>
            <p:nvPr/>
          </p:nvSpPr>
          <p:spPr bwMode="auto">
            <a:xfrm>
              <a:off x="4464" y="216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Line 64"/>
            <p:cNvSpPr>
              <a:spLocks noChangeShapeType="1"/>
            </p:cNvSpPr>
            <p:nvPr/>
          </p:nvSpPr>
          <p:spPr bwMode="auto">
            <a:xfrm>
              <a:off x="6336" y="273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Line 65"/>
            <p:cNvSpPr>
              <a:spLocks noChangeShapeType="1"/>
            </p:cNvSpPr>
            <p:nvPr/>
          </p:nvSpPr>
          <p:spPr bwMode="auto">
            <a:xfrm>
              <a:off x="8064" y="345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Line 66"/>
            <p:cNvSpPr>
              <a:spLocks noChangeShapeType="1"/>
            </p:cNvSpPr>
            <p:nvPr/>
          </p:nvSpPr>
          <p:spPr bwMode="auto">
            <a:xfrm>
              <a:off x="9072" y="417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Line 67"/>
            <p:cNvSpPr>
              <a:spLocks noChangeShapeType="1"/>
            </p:cNvSpPr>
            <p:nvPr/>
          </p:nvSpPr>
          <p:spPr bwMode="auto">
            <a:xfrm>
              <a:off x="10224" y="4896"/>
              <a:ext cx="5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>
              <a:off x="5184" y="2160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6768" y="273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>
              <a:off x="8496" y="345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>
              <a:off x="9504" y="417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10800" y="4896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048000" y="6248400"/>
            <a:ext cx="6213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30000" dirty="0">
                <a:latin typeface="+mj-lt"/>
              </a:rPr>
              <a:t>O resultado de uma fase se constitui na entrada da outra</a:t>
            </a:r>
            <a:endParaRPr lang="en-US" sz="2800" dirty="0">
              <a:latin typeface="+mj-lt"/>
            </a:endParaRPr>
          </a:p>
        </p:txBody>
      </p:sp>
      <p:sp>
        <p:nvSpPr>
          <p:cNvPr id="32" name="Rounded Rectangular Callout 3"/>
          <p:cNvSpPr/>
          <p:nvPr/>
        </p:nvSpPr>
        <p:spPr>
          <a:xfrm>
            <a:off x="6277535" y="1333501"/>
            <a:ext cx="3704665" cy="952499"/>
          </a:xfrm>
          <a:prstGeom prst="wedgeRoundRectCallout">
            <a:avLst>
              <a:gd name="adj1" fmla="val 7821"/>
              <a:gd name="adj2" fmla="val 216561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Testa o software antes de ser entregue ao cliente.</a:t>
            </a:r>
            <a:endParaRPr lang="pt-BR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5" name="Seta para a Direita 34"/>
          <p:cNvSpPr/>
          <p:nvPr/>
        </p:nvSpPr>
        <p:spPr>
          <a:xfrm>
            <a:off x="5638800" y="4343400"/>
            <a:ext cx="1295400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Arredondado 35"/>
          <p:cNvSpPr/>
          <p:nvPr/>
        </p:nvSpPr>
        <p:spPr>
          <a:xfrm>
            <a:off x="152400" y="3005668"/>
            <a:ext cx="4476750" cy="3395132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1">
                  <a:tint val="48000"/>
                  <a:satMod val="150000"/>
                  <a:alpha val="50000"/>
                </a:schemeClr>
              </a:gs>
              <a:gs pos="100000">
                <a:schemeClr val="accent1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Concentra-se:</a:t>
            </a:r>
          </a:p>
          <a:p>
            <a:pPr marL="342900" indent="-342900">
              <a:buFontTx/>
              <a:buChar char="-"/>
            </a:pP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Nos aspectos lógicos internos do software, garantindo que todas as instruções tenham sido testadas.</a:t>
            </a:r>
          </a:p>
          <a:p>
            <a:pPr marL="342900" indent="-342900">
              <a:buFontTx/>
              <a:buChar char="-"/>
            </a:pP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Nos aspectos funcionais externos, para descobrir erros e garantir que a entrada definida produza resultados que concordem com os esperados.</a:t>
            </a:r>
          </a:p>
        </p:txBody>
      </p:sp>
    </p:spTree>
    <p:extLst>
      <p:ext uri="{BB962C8B-B14F-4D97-AF65-F5344CB8AC3E}">
        <p14:creationId xmlns:p14="http://schemas.microsoft.com/office/powerpoint/2010/main" val="72968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Cascata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Fases </a:t>
            </a:r>
            <a:r>
              <a:rPr lang="pt-BR" sz="22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[6/6]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Cascata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2971800" y="1905000"/>
            <a:ext cx="6629400" cy="3632200"/>
            <a:chOff x="1728" y="1728"/>
            <a:chExt cx="9792" cy="4752"/>
          </a:xfrm>
        </p:grpSpPr>
        <p:sp>
          <p:nvSpPr>
            <p:cNvPr id="9" name="AutoShape 57"/>
            <p:cNvSpPr>
              <a:spLocks noChangeArrowheads="1"/>
            </p:cNvSpPr>
            <p:nvPr/>
          </p:nvSpPr>
          <p:spPr bwMode="auto">
            <a:xfrm>
              <a:off x="1728" y="172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e Engenharia</a:t>
              </a:r>
            </a:p>
            <a:p>
              <a:r>
                <a:rPr lang="pt-BR" sz="1800" dirty="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de Sistemas</a:t>
              </a:r>
            </a:p>
          </p:txBody>
        </p:sp>
        <p:sp>
          <p:nvSpPr>
            <p:cNvPr id="10" name="AutoShape 58"/>
            <p:cNvSpPr>
              <a:spLocks noChangeArrowheads="1"/>
            </p:cNvSpPr>
            <p:nvPr/>
          </p:nvSpPr>
          <p:spPr bwMode="auto">
            <a:xfrm>
              <a:off x="3600" y="244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Análise  de Requisitos </a:t>
              </a:r>
            </a:p>
          </p:txBody>
        </p:sp>
        <p:sp>
          <p:nvSpPr>
            <p:cNvPr id="11" name="AutoShape 59"/>
            <p:cNvSpPr>
              <a:spLocks noChangeArrowheads="1"/>
            </p:cNvSpPr>
            <p:nvPr/>
          </p:nvSpPr>
          <p:spPr bwMode="auto">
            <a:xfrm>
              <a:off x="5328" y="316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Projeto  </a:t>
              </a:r>
            </a:p>
          </p:txBody>
        </p:sp>
        <p:sp>
          <p:nvSpPr>
            <p:cNvPr id="12" name="AutoShape 60"/>
            <p:cNvSpPr>
              <a:spLocks noChangeArrowheads="1"/>
            </p:cNvSpPr>
            <p:nvPr/>
          </p:nvSpPr>
          <p:spPr bwMode="auto">
            <a:xfrm>
              <a:off x="6336" y="388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Codificação </a:t>
              </a:r>
            </a:p>
          </p:txBody>
        </p:sp>
        <p:sp>
          <p:nvSpPr>
            <p:cNvPr id="13" name="AutoShape 61"/>
            <p:cNvSpPr>
              <a:spLocks noChangeArrowheads="1"/>
            </p:cNvSpPr>
            <p:nvPr/>
          </p:nvSpPr>
          <p:spPr bwMode="auto">
            <a:xfrm>
              <a:off x="7488" y="4608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Testes </a:t>
              </a:r>
            </a:p>
          </p:txBody>
        </p:sp>
        <p:sp>
          <p:nvSpPr>
            <p:cNvPr id="14" name="AutoShape 62"/>
            <p:cNvSpPr>
              <a:spLocks noChangeArrowheads="1"/>
            </p:cNvSpPr>
            <p:nvPr/>
          </p:nvSpPr>
          <p:spPr bwMode="auto">
            <a:xfrm>
              <a:off x="8784" y="5184"/>
              <a:ext cx="2736" cy="1296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pt-BR" sz="1800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</a:rPr>
                <a:t>Manutenção </a:t>
              </a:r>
            </a:p>
          </p:txBody>
        </p:sp>
        <p:sp>
          <p:nvSpPr>
            <p:cNvPr id="15" name="Line 63"/>
            <p:cNvSpPr>
              <a:spLocks noChangeShapeType="1"/>
            </p:cNvSpPr>
            <p:nvPr/>
          </p:nvSpPr>
          <p:spPr bwMode="auto">
            <a:xfrm>
              <a:off x="4464" y="2160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Line 64"/>
            <p:cNvSpPr>
              <a:spLocks noChangeShapeType="1"/>
            </p:cNvSpPr>
            <p:nvPr/>
          </p:nvSpPr>
          <p:spPr bwMode="auto">
            <a:xfrm>
              <a:off x="6336" y="273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Line 65"/>
            <p:cNvSpPr>
              <a:spLocks noChangeShapeType="1"/>
            </p:cNvSpPr>
            <p:nvPr/>
          </p:nvSpPr>
          <p:spPr bwMode="auto">
            <a:xfrm>
              <a:off x="8064" y="345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Line 66"/>
            <p:cNvSpPr>
              <a:spLocks noChangeShapeType="1"/>
            </p:cNvSpPr>
            <p:nvPr/>
          </p:nvSpPr>
          <p:spPr bwMode="auto">
            <a:xfrm>
              <a:off x="9072" y="4176"/>
              <a:ext cx="4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Line 67"/>
            <p:cNvSpPr>
              <a:spLocks noChangeShapeType="1"/>
            </p:cNvSpPr>
            <p:nvPr/>
          </p:nvSpPr>
          <p:spPr bwMode="auto">
            <a:xfrm>
              <a:off x="10224" y="4896"/>
              <a:ext cx="5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Line 68"/>
            <p:cNvSpPr>
              <a:spLocks noChangeShapeType="1"/>
            </p:cNvSpPr>
            <p:nvPr/>
          </p:nvSpPr>
          <p:spPr bwMode="auto">
            <a:xfrm>
              <a:off x="5184" y="2160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Line 69"/>
            <p:cNvSpPr>
              <a:spLocks noChangeShapeType="1"/>
            </p:cNvSpPr>
            <p:nvPr/>
          </p:nvSpPr>
          <p:spPr bwMode="auto">
            <a:xfrm>
              <a:off x="6768" y="273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Line 70"/>
            <p:cNvSpPr>
              <a:spLocks noChangeShapeType="1"/>
            </p:cNvSpPr>
            <p:nvPr/>
          </p:nvSpPr>
          <p:spPr bwMode="auto">
            <a:xfrm>
              <a:off x="8496" y="345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Line 71"/>
            <p:cNvSpPr>
              <a:spLocks noChangeShapeType="1"/>
            </p:cNvSpPr>
            <p:nvPr/>
          </p:nvSpPr>
          <p:spPr bwMode="auto">
            <a:xfrm>
              <a:off x="9504" y="4176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4" name="Line 72"/>
            <p:cNvSpPr>
              <a:spLocks noChangeShapeType="1"/>
            </p:cNvSpPr>
            <p:nvPr/>
          </p:nvSpPr>
          <p:spPr bwMode="auto">
            <a:xfrm>
              <a:off x="10800" y="4896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048000" y="6248400"/>
            <a:ext cx="6213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30000" dirty="0">
                <a:latin typeface="+mj-lt"/>
              </a:rPr>
              <a:t>O resultado de uma fase se constitui na entrada da outra</a:t>
            </a:r>
            <a:endParaRPr lang="en-US" sz="2800" dirty="0">
              <a:latin typeface="+mj-lt"/>
            </a:endParaRPr>
          </a:p>
        </p:txBody>
      </p:sp>
      <p:sp>
        <p:nvSpPr>
          <p:cNvPr id="32" name="Rounded Rectangular Callout 3"/>
          <p:cNvSpPr/>
          <p:nvPr/>
        </p:nvSpPr>
        <p:spPr>
          <a:xfrm>
            <a:off x="6506135" y="1866901"/>
            <a:ext cx="5457265" cy="952499"/>
          </a:xfrm>
          <a:prstGeom prst="wedgeRoundRectCallout">
            <a:avLst>
              <a:gd name="adj1" fmla="val 3809"/>
              <a:gd name="adj2" fmla="val 219265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Muito provavelmente o software deverá sofrer mudanças depois que for entregue ao cliente.</a:t>
            </a:r>
          </a:p>
        </p:txBody>
      </p:sp>
      <p:sp>
        <p:nvSpPr>
          <p:cNvPr id="35" name="Seta para a Direita 34"/>
          <p:cNvSpPr/>
          <p:nvPr/>
        </p:nvSpPr>
        <p:spPr>
          <a:xfrm>
            <a:off x="6553200" y="4749800"/>
            <a:ext cx="1295400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Arredondado 35"/>
          <p:cNvSpPr/>
          <p:nvPr/>
        </p:nvSpPr>
        <p:spPr>
          <a:xfrm>
            <a:off x="247650" y="3496732"/>
            <a:ext cx="4476750" cy="2751668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1">
                  <a:tint val="48000"/>
                  <a:satMod val="150000"/>
                  <a:alpha val="50000"/>
                </a:schemeClr>
              </a:gs>
              <a:gs pos="100000">
                <a:schemeClr val="accent1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Causas </a:t>
            </a: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das mudanças:</a:t>
            </a:r>
          </a:p>
          <a:p>
            <a:pPr marL="342900" indent="-342900">
              <a:buFontTx/>
              <a:buChar char="-"/>
            </a:pP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Erros.</a:t>
            </a:r>
          </a:p>
          <a:p>
            <a:pPr marL="342900" indent="-342900">
              <a:buFontTx/>
              <a:buChar char="-"/>
            </a:pP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Adaptação do software para acomodar mudanças em seu ambiente externo.</a:t>
            </a:r>
          </a:p>
          <a:p>
            <a:pPr marL="342900" indent="-342900">
              <a:buFontTx/>
              <a:buChar char="-"/>
            </a:pPr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Exigência do cliente para acréscimos funcionais e de desempenho.</a:t>
            </a:r>
          </a:p>
        </p:txBody>
      </p:sp>
    </p:spTree>
    <p:extLst>
      <p:ext uri="{BB962C8B-B14F-4D97-AF65-F5344CB8AC3E}">
        <p14:creationId xmlns:p14="http://schemas.microsoft.com/office/powerpoint/2010/main" val="167802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Cascata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Cascata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Projetos reais raramente seguem o fluxo sequencial que o modelo propõe</a:t>
            </a:r>
          </a:p>
          <a:p>
            <a:pPr lvl="8"/>
            <a:endParaRPr lang="pt-BR" dirty="0"/>
          </a:p>
          <a:p>
            <a:r>
              <a:rPr lang="pt-BR" dirty="0"/>
              <a:t>Logo no início é difícil estabelecer explicitamente todos os requisitos. No começo dos projetos sempre existe uma incerteza natural</a:t>
            </a:r>
          </a:p>
          <a:p>
            <a:pPr lvl="8"/>
            <a:endParaRPr lang="pt-BR" dirty="0"/>
          </a:p>
          <a:p>
            <a:r>
              <a:rPr lang="pt-BR" dirty="0"/>
              <a:t>O cliente deve ter paciência. Uma versão executável do software só fica disponível no final do ciclo de vida.</a:t>
            </a:r>
          </a:p>
        </p:txBody>
      </p:sp>
    </p:spTree>
    <p:extLst>
      <p:ext uri="{BB962C8B-B14F-4D97-AF65-F5344CB8AC3E}">
        <p14:creationId xmlns:p14="http://schemas.microsoft.com/office/powerpoint/2010/main" val="187322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Cascata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Considerações Finais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Cascata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Embora o Ciclo de Vida Clássico tenha fragilidades, ele é significativamente melhor do que uma abordagem casual ao desenvolvimento de software</a:t>
            </a:r>
          </a:p>
          <a:p>
            <a:pPr lvl="8"/>
            <a:endParaRPr lang="pt-BR" dirty="0"/>
          </a:p>
          <a:p>
            <a:r>
              <a:rPr lang="pt-BR" dirty="0"/>
              <a:t>O modelo Cascata trouxe contribuições importantes para o processo de desenvolvimento de software:</a:t>
            </a:r>
          </a:p>
          <a:p>
            <a:pPr lvl="1"/>
            <a:r>
              <a:rPr lang="pt-BR" dirty="0"/>
              <a:t>Imposição de disciplina, planejamento e gerenciamento</a:t>
            </a:r>
          </a:p>
          <a:p>
            <a:pPr lvl="1"/>
            <a:r>
              <a:rPr lang="pt-BR" dirty="0"/>
              <a:t>A implementação do produto deve ser postergada até que os objetivos tenham sido completamente entendidos</a:t>
            </a:r>
          </a:p>
        </p:txBody>
      </p:sp>
    </p:spTree>
    <p:extLst>
      <p:ext uri="{BB962C8B-B14F-4D97-AF65-F5344CB8AC3E}">
        <p14:creationId xmlns:p14="http://schemas.microsoft.com/office/powerpoint/2010/main" val="102065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Ferramentas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Dão suporte automatizado aos métodos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Existem atualmente ferramentas para sustentar cada um dos métodos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Quando as ferramentas são integradas é estabelecido um sistema de suporte ao desenvolvimento de software chamado </a:t>
            </a:r>
            <a:r>
              <a:rPr lang="pt-BR" i="1" dirty="0"/>
              <a:t>CASE – Computer </a:t>
            </a:r>
            <a:r>
              <a:rPr lang="pt-BR" i="1" dirty="0" err="1"/>
              <a:t>Aided</a:t>
            </a:r>
            <a:r>
              <a:rPr lang="pt-BR" i="1" dirty="0"/>
              <a:t> Software </a:t>
            </a:r>
            <a:r>
              <a:rPr lang="pt-BR" i="1" dirty="0" err="1"/>
              <a:t>Engineering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08563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Prototipação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Prototipação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 de entender os requisitos do usuário e, assim, obter uma melhor definição dos requisitos do sistema</a:t>
            </a:r>
          </a:p>
          <a:p>
            <a:pPr lvl="8"/>
            <a:endParaRPr lang="pt-BR" dirty="0"/>
          </a:p>
          <a:p>
            <a:r>
              <a:rPr lang="pt-BR" dirty="0"/>
              <a:t>Possibilita que o desenvolvedor crie um modelo do software que deve ser construído</a:t>
            </a:r>
          </a:p>
          <a:p>
            <a:pPr lvl="8"/>
            <a:endParaRPr lang="pt-BR" dirty="0"/>
          </a:p>
          <a:p>
            <a:r>
              <a:rPr lang="pt-BR" dirty="0"/>
              <a:t>Idealmente, o modelo (protótipo) serve como um mecanismo para identificar os requisitos de software</a:t>
            </a:r>
          </a:p>
          <a:p>
            <a:pPr lvl="8"/>
            <a:endParaRPr lang="pt-BR" dirty="0"/>
          </a:p>
          <a:p>
            <a:r>
              <a:rPr lang="pt-BR" dirty="0"/>
              <a:t>Apropriado para quando o cliente não definiu detalhadamente os requisitos</a:t>
            </a:r>
          </a:p>
          <a:p>
            <a:pPr lvl="1"/>
            <a:r>
              <a:rPr lang="pt-BR" dirty="0"/>
              <a:t>Definiu um conjunto de objetivos gerais para o software, mas não identificou requisitos de entrada, processamento e saída com detalhes</a:t>
            </a:r>
          </a:p>
        </p:txBody>
      </p:sp>
    </p:spTree>
    <p:extLst>
      <p:ext uri="{BB962C8B-B14F-4D97-AF65-F5344CB8AC3E}">
        <p14:creationId xmlns:p14="http://schemas.microsoft.com/office/powerpoint/2010/main" val="91693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Prototipação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 </a:t>
            </a:r>
            <a:r>
              <a:rPr lang="pt-BR" sz="2200" dirty="0">
                <a:solidFill>
                  <a:srgbClr val="000090"/>
                </a:solidFill>
              </a:rPr>
              <a:t>[1/6]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Prototipação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31</a:t>
            </a:fld>
            <a:endParaRPr lang="pt-BR"/>
          </a:p>
        </p:txBody>
      </p:sp>
      <p:sp>
        <p:nvSpPr>
          <p:cNvPr id="9" name="Rectangle 104"/>
          <p:cNvSpPr>
            <a:spLocks noChangeArrowheads="1"/>
          </p:cNvSpPr>
          <p:nvPr/>
        </p:nvSpPr>
        <p:spPr bwMode="auto">
          <a:xfrm>
            <a:off x="3276601" y="1447801"/>
            <a:ext cx="6202363" cy="50895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10" name="Group 105"/>
          <p:cNvGrpSpPr>
            <a:grpSpLocks/>
          </p:cNvGrpSpPr>
          <p:nvPr/>
        </p:nvGrpSpPr>
        <p:grpSpPr bwMode="auto">
          <a:xfrm>
            <a:off x="3793464" y="1560902"/>
            <a:ext cx="5168636" cy="4637123"/>
            <a:chOff x="2592" y="1008"/>
            <a:chExt cx="7200" cy="5904"/>
          </a:xfrm>
        </p:grpSpPr>
        <p:sp>
          <p:nvSpPr>
            <p:cNvPr id="11" name="Text Box 106"/>
            <p:cNvSpPr txBox="1">
              <a:spLocks noChangeArrowheads="1"/>
            </p:cNvSpPr>
            <p:nvPr/>
          </p:nvSpPr>
          <p:spPr bwMode="auto">
            <a:xfrm>
              <a:off x="2592" y="172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fim</a:t>
              </a:r>
            </a:p>
          </p:txBody>
        </p:sp>
        <p:sp>
          <p:nvSpPr>
            <p:cNvPr id="12" name="Text Box 107"/>
            <p:cNvSpPr txBox="1">
              <a:spLocks noChangeArrowheads="1"/>
            </p:cNvSpPr>
            <p:nvPr/>
          </p:nvSpPr>
          <p:spPr bwMode="auto">
            <a:xfrm>
              <a:off x="4320" y="100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 dirty="0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início</a:t>
              </a:r>
            </a:p>
          </p:txBody>
        </p:sp>
        <p:sp>
          <p:nvSpPr>
            <p:cNvPr id="13" name="Text Box 108"/>
            <p:cNvSpPr txBox="1">
              <a:spLocks noChangeArrowheads="1"/>
            </p:cNvSpPr>
            <p:nvPr/>
          </p:nvSpPr>
          <p:spPr bwMode="auto">
            <a:xfrm>
              <a:off x="3101" y="3024"/>
              <a:ext cx="2592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</a:p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Produto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4" name="Text Box 109"/>
            <p:cNvSpPr txBox="1">
              <a:spLocks noChangeArrowheads="1"/>
            </p:cNvSpPr>
            <p:nvPr/>
          </p:nvSpPr>
          <p:spPr bwMode="auto">
            <a:xfrm>
              <a:off x="2880" y="4752"/>
              <a:ext cx="2448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Refinamento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5" name="Text Box 110"/>
            <p:cNvSpPr txBox="1">
              <a:spLocks noChangeArrowheads="1"/>
            </p:cNvSpPr>
            <p:nvPr/>
          </p:nvSpPr>
          <p:spPr bwMode="auto">
            <a:xfrm>
              <a:off x="5328" y="5616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Avaliação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6" name="Text Box 111"/>
            <p:cNvSpPr txBox="1">
              <a:spLocks noChangeArrowheads="1"/>
            </p:cNvSpPr>
            <p:nvPr/>
          </p:nvSpPr>
          <p:spPr bwMode="auto">
            <a:xfrm>
              <a:off x="7056" y="4608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7" name="Text Box 112"/>
            <p:cNvSpPr txBox="1">
              <a:spLocks noChangeArrowheads="1"/>
            </p:cNvSpPr>
            <p:nvPr/>
          </p:nvSpPr>
          <p:spPr bwMode="auto">
            <a:xfrm>
              <a:off x="7344" y="3024"/>
              <a:ext cx="2016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Projeto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Rápido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8" name="Text Box 113"/>
            <p:cNvSpPr txBox="1">
              <a:spLocks noChangeArrowheads="1"/>
            </p:cNvSpPr>
            <p:nvPr/>
          </p:nvSpPr>
          <p:spPr bwMode="auto">
            <a:xfrm>
              <a:off x="5040" y="2016"/>
              <a:ext cx="2304" cy="1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Obtenção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dos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 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Requisitos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9" name="Oval 114"/>
            <p:cNvSpPr>
              <a:spLocks noChangeArrowheads="1"/>
            </p:cNvSpPr>
            <p:nvPr/>
          </p:nvSpPr>
          <p:spPr bwMode="auto">
            <a:xfrm>
              <a:off x="2592" y="1872"/>
              <a:ext cx="6912" cy="50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Oval 115"/>
            <p:cNvSpPr>
              <a:spLocks noChangeArrowheads="1"/>
            </p:cNvSpPr>
            <p:nvPr/>
          </p:nvSpPr>
          <p:spPr bwMode="auto">
            <a:xfrm>
              <a:off x="5040" y="3456"/>
              <a:ext cx="2304" cy="172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Line 116"/>
            <p:cNvSpPr>
              <a:spLocks noChangeShapeType="1"/>
            </p:cNvSpPr>
            <p:nvPr/>
          </p:nvSpPr>
          <p:spPr bwMode="auto">
            <a:xfrm>
              <a:off x="4464" y="216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Line 117"/>
            <p:cNvSpPr>
              <a:spLocks noChangeShapeType="1"/>
            </p:cNvSpPr>
            <p:nvPr/>
          </p:nvSpPr>
          <p:spPr bwMode="auto">
            <a:xfrm flipH="1">
              <a:off x="6912" y="2304"/>
              <a:ext cx="1008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Line 118"/>
            <p:cNvSpPr>
              <a:spLocks noChangeShapeType="1"/>
            </p:cNvSpPr>
            <p:nvPr/>
          </p:nvSpPr>
          <p:spPr bwMode="auto">
            <a:xfrm>
              <a:off x="7344" y="4320"/>
              <a:ext cx="21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Line 119"/>
            <p:cNvSpPr>
              <a:spLocks noChangeShapeType="1"/>
            </p:cNvSpPr>
            <p:nvPr/>
          </p:nvSpPr>
          <p:spPr bwMode="auto">
            <a:xfrm>
              <a:off x="6912" y="504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Line 120"/>
            <p:cNvSpPr>
              <a:spLocks noChangeShapeType="1"/>
            </p:cNvSpPr>
            <p:nvPr/>
          </p:nvSpPr>
          <p:spPr bwMode="auto">
            <a:xfrm flipH="1">
              <a:off x="4608" y="5184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Line 121"/>
            <p:cNvSpPr>
              <a:spLocks noChangeShapeType="1"/>
            </p:cNvSpPr>
            <p:nvPr/>
          </p:nvSpPr>
          <p:spPr bwMode="auto">
            <a:xfrm flipH="1">
              <a:off x="2592" y="4320"/>
              <a:ext cx="24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AutoShape 122"/>
            <p:cNvSpPr>
              <a:spLocks noChangeArrowheads="1"/>
            </p:cNvSpPr>
            <p:nvPr/>
          </p:nvSpPr>
          <p:spPr bwMode="auto">
            <a:xfrm rot="-1632726">
              <a:off x="5616" y="4032"/>
              <a:ext cx="1152" cy="72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B0F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Line 123"/>
            <p:cNvSpPr>
              <a:spLocks noChangeShapeType="1"/>
            </p:cNvSpPr>
            <p:nvPr/>
          </p:nvSpPr>
          <p:spPr bwMode="auto">
            <a:xfrm flipV="1">
              <a:off x="5040" y="3600"/>
              <a:ext cx="1872" cy="7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Line 124"/>
            <p:cNvSpPr>
              <a:spLocks noChangeShapeType="1"/>
            </p:cNvSpPr>
            <p:nvPr/>
          </p:nvSpPr>
          <p:spPr bwMode="auto">
            <a:xfrm flipV="1">
              <a:off x="5760" y="4320"/>
              <a:ext cx="1584" cy="8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Line 125"/>
            <p:cNvSpPr>
              <a:spLocks noChangeShapeType="1"/>
            </p:cNvSpPr>
            <p:nvPr/>
          </p:nvSpPr>
          <p:spPr bwMode="auto">
            <a:xfrm flipH="1" flipV="1">
              <a:off x="3456" y="2016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" name="Line 126"/>
            <p:cNvSpPr>
              <a:spLocks noChangeShapeType="1"/>
            </p:cNvSpPr>
            <p:nvPr/>
          </p:nvSpPr>
          <p:spPr bwMode="auto">
            <a:xfrm>
              <a:off x="4608" y="1440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Arc 127"/>
            <p:cNvSpPr>
              <a:spLocks/>
            </p:cNvSpPr>
            <p:nvPr/>
          </p:nvSpPr>
          <p:spPr bwMode="auto">
            <a:xfrm>
              <a:off x="8208" y="2020"/>
              <a:ext cx="1584" cy="1725"/>
            </a:xfrm>
            <a:custGeom>
              <a:avLst/>
              <a:gdLst>
                <a:gd name="G0" fmla="+- 0 0 0"/>
                <a:gd name="G1" fmla="+- 21584 0 0"/>
                <a:gd name="G2" fmla="+- 21600 0 0"/>
                <a:gd name="T0" fmla="*/ 843 w 20874"/>
                <a:gd name="T1" fmla="*/ 0 h 21584"/>
                <a:gd name="T2" fmla="*/ 20874 w 20874"/>
                <a:gd name="T3" fmla="*/ 16031 h 21584"/>
                <a:gd name="T4" fmla="*/ 0 w 20874"/>
                <a:gd name="T5" fmla="*/ 21584 h 2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74" h="21584" fill="none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</a:path>
                <a:path w="20874" h="21584" stroke="0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  <a:lnTo>
                    <a:pt x="0" y="2158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Line 128"/>
            <p:cNvSpPr>
              <a:spLocks noChangeShapeType="1"/>
            </p:cNvSpPr>
            <p:nvPr/>
          </p:nvSpPr>
          <p:spPr bwMode="auto">
            <a:xfrm>
              <a:off x="9792" y="3312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4" name="Rounded Rectangular Callout 3"/>
          <p:cNvSpPr/>
          <p:nvPr/>
        </p:nvSpPr>
        <p:spPr>
          <a:xfrm>
            <a:off x="6531535" y="460060"/>
            <a:ext cx="5457265" cy="1383593"/>
          </a:xfrm>
          <a:prstGeom prst="wedgeRoundRectCallout">
            <a:avLst>
              <a:gd name="adj1" fmla="val -40086"/>
              <a:gd name="adj2" fmla="val 101050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Desenvolvedor e cliente definem os objetivos gerais do software, identificam quais requisitos são conhecidos e as áreas que necessitam de definições adicionais.</a:t>
            </a:r>
            <a:endParaRPr lang="pt-BR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5" name="Seta para a Direita 34"/>
          <p:cNvSpPr/>
          <p:nvPr/>
        </p:nvSpPr>
        <p:spPr>
          <a:xfrm>
            <a:off x="4955543" y="2514600"/>
            <a:ext cx="988057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48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Prototipação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 </a:t>
            </a:r>
            <a:r>
              <a:rPr lang="pt-BR" sz="2200" dirty="0">
                <a:solidFill>
                  <a:srgbClr val="000090"/>
                </a:solidFill>
              </a:rPr>
              <a:t>[2/6]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Prototipação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  <p:sp>
        <p:nvSpPr>
          <p:cNvPr id="9" name="Rectangle 104"/>
          <p:cNvSpPr>
            <a:spLocks noChangeArrowheads="1"/>
          </p:cNvSpPr>
          <p:nvPr/>
        </p:nvSpPr>
        <p:spPr bwMode="auto">
          <a:xfrm>
            <a:off x="3276601" y="1447801"/>
            <a:ext cx="6202363" cy="50895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10" name="Group 105"/>
          <p:cNvGrpSpPr>
            <a:grpSpLocks/>
          </p:cNvGrpSpPr>
          <p:nvPr/>
        </p:nvGrpSpPr>
        <p:grpSpPr bwMode="auto">
          <a:xfrm>
            <a:off x="3793464" y="1560902"/>
            <a:ext cx="5168636" cy="4637123"/>
            <a:chOff x="2592" y="1008"/>
            <a:chExt cx="7200" cy="5904"/>
          </a:xfrm>
        </p:grpSpPr>
        <p:sp>
          <p:nvSpPr>
            <p:cNvPr id="11" name="Text Box 106"/>
            <p:cNvSpPr txBox="1">
              <a:spLocks noChangeArrowheads="1"/>
            </p:cNvSpPr>
            <p:nvPr/>
          </p:nvSpPr>
          <p:spPr bwMode="auto">
            <a:xfrm>
              <a:off x="2592" y="172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fim</a:t>
              </a:r>
            </a:p>
          </p:txBody>
        </p:sp>
        <p:sp>
          <p:nvSpPr>
            <p:cNvPr id="12" name="Text Box 107"/>
            <p:cNvSpPr txBox="1">
              <a:spLocks noChangeArrowheads="1"/>
            </p:cNvSpPr>
            <p:nvPr/>
          </p:nvSpPr>
          <p:spPr bwMode="auto">
            <a:xfrm>
              <a:off x="4320" y="100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 dirty="0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início</a:t>
              </a:r>
            </a:p>
          </p:txBody>
        </p:sp>
        <p:sp>
          <p:nvSpPr>
            <p:cNvPr id="13" name="Text Box 108"/>
            <p:cNvSpPr txBox="1">
              <a:spLocks noChangeArrowheads="1"/>
            </p:cNvSpPr>
            <p:nvPr/>
          </p:nvSpPr>
          <p:spPr bwMode="auto">
            <a:xfrm>
              <a:off x="3101" y="3024"/>
              <a:ext cx="2592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</a:p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Produto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4" name="Text Box 109"/>
            <p:cNvSpPr txBox="1">
              <a:spLocks noChangeArrowheads="1"/>
            </p:cNvSpPr>
            <p:nvPr/>
          </p:nvSpPr>
          <p:spPr bwMode="auto">
            <a:xfrm>
              <a:off x="2880" y="4752"/>
              <a:ext cx="2448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Refinamento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5" name="Text Box 110"/>
            <p:cNvSpPr txBox="1">
              <a:spLocks noChangeArrowheads="1"/>
            </p:cNvSpPr>
            <p:nvPr/>
          </p:nvSpPr>
          <p:spPr bwMode="auto">
            <a:xfrm>
              <a:off x="5328" y="5616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Avaliação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6" name="Text Box 111"/>
            <p:cNvSpPr txBox="1">
              <a:spLocks noChangeArrowheads="1"/>
            </p:cNvSpPr>
            <p:nvPr/>
          </p:nvSpPr>
          <p:spPr bwMode="auto">
            <a:xfrm>
              <a:off x="7056" y="4608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7" name="Text Box 112"/>
            <p:cNvSpPr txBox="1">
              <a:spLocks noChangeArrowheads="1"/>
            </p:cNvSpPr>
            <p:nvPr/>
          </p:nvSpPr>
          <p:spPr bwMode="auto">
            <a:xfrm>
              <a:off x="7344" y="3024"/>
              <a:ext cx="2016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Projeto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Rápido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8" name="Text Box 113"/>
            <p:cNvSpPr txBox="1">
              <a:spLocks noChangeArrowheads="1"/>
            </p:cNvSpPr>
            <p:nvPr/>
          </p:nvSpPr>
          <p:spPr bwMode="auto">
            <a:xfrm>
              <a:off x="5040" y="2016"/>
              <a:ext cx="2304" cy="1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Obtenção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dos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 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Requisitos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9" name="Oval 114"/>
            <p:cNvSpPr>
              <a:spLocks noChangeArrowheads="1"/>
            </p:cNvSpPr>
            <p:nvPr/>
          </p:nvSpPr>
          <p:spPr bwMode="auto">
            <a:xfrm>
              <a:off x="2592" y="1872"/>
              <a:ext cx="6912" cy="50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Oval 115"/>
            <p:cNvSpPr>
              <a:spLocks noChangeArrowheads="1"/>
            </p:cNvSpPr>
            <p:nvPr/>
          </p:nvSpPr>
          <p:spPr bwMode="auto">
            <a:xfrm>
              <a:off x="5040" y="3456"/>
              <a:ext cx="2304" cy="172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Line 116"/>
            <p:cNvSpPr>
              <a:spLocks noChangeShapeType="1"/>
            </p:cNvSpPr>
            <p:nvPr/>
          </p:nvSpPr>
          <p:spPr bwMode="auto">
            <a:xfrm>
              <a:off x="4464" y="216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Line 117"/>
            <p:cNvSpPr>
              <a:spLocks noChangeShapeType="1"/>
            </p:cNvSpPr>
            <p:nvPr/>
          </p:nvSpPr>
          <p:spPr bwMode="auto">
            <a:xfrm flipH="1">
              <a:off x="6912" y="2304"/>
              <a:ext cx="1008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Line 118"/>
            <p:cNvSpPr>
              <a:spLocks noChangeShapeType="1"/>
            </p:cNvSpPr>
            <p:nvPr/>
          </p:nvSpPr>
          <p:spPr bwMode="auto">
            <a:xfrm>
              <a:off x="7344" y="4320"/>
              <a:ext cx="21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Line 119"/>
            <p:cNvSpPr>
              <a:spLocks noChangeShapeType="1"/>
            </p:cNvSpPr>
            <p:nvPr/>
          </p:nvSpPr>
          <p:spPr bwMode="auto">
            <a:xfrm>
              <a:off x="6912" y="504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Line 120"/>
            <p:cNvSpPr>
              <a:spLocks noChangeShapeType="1"/>
            </p:cNvSpPr>
            <p:nvPr/>
          </p:nvSpPr>
          <p:spPr bwMode="auto">
            <a:xfrm flipH="1">
              <a:off x="4608" y="5184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Line 121"/>
            <p:cNvSpPr>
              <a:spLocks noChangeShapeType="1"/>
            </p:cNvSpPr>
            <p:nvPr/>
          </p:nvSpPr>
          <p:spPr bwMode="auto">
            <a:xfrm flipH="1">
              <a:off x="2592" y="4320"/>
              <a:ext cx="24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AutoShape 122"/>
            <p:cNvSpPr>
              <a:spLocks noChangeArrowheads="1"/>
            </p:cNvSpPr>
            <p:nvPr/>
          </p:nvSpPr>
          <p:spPr bwMode="auto">
            <a:xfrm rot="-1632726">
              <a:off x="5616" y="4032"/>
              <a:ext cx="1152" cy="72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B0F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Line 123"/>
            <p:cNvSpPr>
              <a:spLocks noChangeShapeType="1"/>
            </p:cNvSpPr>
            <p:nvPr/>
          </p:nvSpPr>
          <p:spPr bwMode="auto">
            <a:xfrm flipV="1">
              <a:off x="5040" y="3600"/>
              <a:ext cx="1872" cy="7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Line 124"/>
            <p:cNvSpPr>
              <a:spLocks noChangeShapeType="1"/>
            </p:cNvSpPr>
            <p:nvPr/>
          </p:nvSpPr>
          <p:spPr bwMode="auto">
            <a:xfrm flipV="1">
              <a:off x="5760" y="4320"/>
              <a:ext cx="1584" cy="8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Line 125"/>
            <p:cNvSpPr>
              <a:spLocks noChangeShapeType="1"/>
            </p:cNvSpPr>
            <p:nvPr/>
          </p:nvSpPr>
          <p:spPr bwMode="auto">
            <a:xfrm flipH="1" flipV="1">
              <a:off x="3456" y="2016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" name="Line 126"/>
            <p:cNvSpPr>
              <a:spLocks noChangeShapeType="1"/>
            </p:cNvSpPr>
            <p:nvPr/>
          </p:nvSpPr>
          <p:spPr bwMode="auto">
            <a:xfrm>
              <a:off x="4608" y="1440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Arc 127"/>
            <p:cNvSpPr>
              <a:spLocks/>
            </p:cNvSpPr>
            <p:nvPr/>
          </p:nvSpPr>
          <p:spPr bwMode="auto">
            <a:xfrm>
              <a:off x="8208" y="2020"/>
              <a:ext cx="1584" cy="1725"/>
            </a:xfrm>
            <a:custGeom>
              <a:avLst/>
              <a:gdLst>
                <a:gd name="G0" fmla="+- 0 0 0"/>
                <a:gd name="G1" fmla="+- 21584 0 0"/>
                <a:gd name="G2" fmla="+- 21600 0 0"/>
                <a:gd name="T0" fmla="*/ 843 w 20874"/>
                <a:gd name="T1" fmla="*/ 0 h 21584"/>
                <a:gd name="T2" fmla="*/ 20874 w 20874"/>
                <a:gd name="T3" fmla="*/ 16031 h 21584"/>
                <a:gd name="T4" fmla="*/ 0 w 20874"/>
                <a:gd name="T5" fmla="*/ 21584 h 2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74" h="21584" fill="none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</a:path>
                <a:path w="20874" h="21584" stroke="0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  <a:lnTo>
                    <a:pt x="0" y="2158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Line 128"/>
            <p:cNvSpPr>
              <a:spLocks noChangeShapeType="1"/>
            </p:cNvSpPr>
            <p:nvPr/>
          </p:nvSpPr>
          <p:spPr bwMode="auto">
            <a:xfrm>
              <a:off x="9792" y="3312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4" name="Rounded Rectangular Callout 3"/>
          <p:cNvSpPr/>
          <p:nvPr/>
        </p:nvSpPr>
        <p:spPr>
          <a:xfrm>
            <a:off x="6934200" y="521407"/>
            <a:ext cx="4990782" cy="1383593"/>
          </a:xfrm>
          <a:prstGeom prst="wedgeRoundRectCallout">
            <a:avLst>
              <a:gd name="adj1" fmla="val -25218"/>
              <a:gd name="adj2" fmla="val 144799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Representação dos aspectos do software que são visíveis ao usuário (abordagens de entrada e formatos de saída).</a:t>
            </a:r>
          </a:p>
        </p:txBody>
      </p:sp>
      <p:sp>
        <p:nvSpPr>
          <p:cNvPr id="35" name="Seta para a Direita 34"/>
          <p:cNvSpPr/>
          <p:nvPr/>
        </p:nvSpPr>
        <p:spPr>
          <a:xfrm>
            <a:off x="6477000" y="3149600"/>
            <a:ext cx="988057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38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Prototipação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 </a:t>
            </a:r>
            <a:r>
              <a:rPr lang="pt-BR" sz="2200" dirty="0">
                <a:solidFill>
                  <a:srgbClr val="000090"/>
                </a:solidFill>
              </a:rPr>
              <a:t>[3/6]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Prototipação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33</a:t>
            </a:fld>
            <a:endParaRPr lang="pt-BR"/>
          </a:p>
        </p:txBody>
      </p:sp>
      <p:sp>
        <p:nvSpPr>
          <p:cNvPr id="9" name="Rectangle 104"/>
          <p:cNvSpPr>
            <a:spLocks noChangeArrowheads="1"/>
          </p:cNvSpPr>
          <p:nvPr/>
        </p:nvSpPr>
        <p:spPr bwMode="auto">
          <a:xfrm>
            <a:off x="3276601" y="1447801"/>
            <a:ext cx="6202363" cy="50895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10" name="Group 105"/>
          <p:cNvGrpSpPr>
            <a:grpSpLocks/>
          </p:cNvGrpSpPr>
          <p:nvPr/>
        </p:nvGrpSpPr>
        <p:grpSpPr bwMode="auto">
          <a:xfrm>
            <a:off x="3793464" y="1560902"/>
            <a:ext cx="5168636" cy="4637123"/>
            <a:chOff x="2592" y="1008"/>
            <a:chExt cx="7200" cy="5904"/>
          </a:xfrm>
        </p:grpSpPr>
        <p:sp>
          <p:nvSpPr>
            <p:cNvPr id="11" name="Text Box 106"/>
            <p:cNvSpPr txBox="1">
              <a:spLocks noChangeArrowheads="1"/>
            </p:cNvSpPr>
            <p:nvPr/>
          </p:nvSpPr>
          <p:spPr bwMode="auto">
            <a:xfrm>
              <a:off x="2592" y="172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fim</a:t>
              </a:r>
            </a:p>
          </p:txBody>
        </p:sp>
        <p:sp>
          <p:nvSpPr>
            <p:cNvPr id="12" name="Text Box 107"/>
            <p:cNvSpPr txBox="1">
              <a:spLocks noChangeArrowheads="1"/>
            </p:cNvSpPr>
            <p:nvPr/>
          </p:nvSpPr>
          <p:spPr bwMode="auto">
            <a:xfrm>
              <a:off x="4320" y="100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 dirty="0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início</a:t>
              </a:r>
            </a:p>
          </p:txBody>
        </p:sp>
        <p:sp>
          <p:nvSpPr>
            <p:cNvPr id="13" name="Text Box 108"/>
            <p:cNvSpPr txBox="1">
              <a:spLocks noChangeArrowheads="1"/>
            </p:cNvSpPr>
            <p:nvPr/>
          </p:nvSpPr>
          <p:spPr bwMode="auto">
            <a:xfrm>
              <a:off x="3101" y="3024"/>
              <a:ext cx="2592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</a:p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Produto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4" name="Text Box 109"/>
            <p:cNvSpPr txBox="1">
              <a:spLocks noChangeArrowheads="1"/>
            </p:cNvSpPr>
            <p:nvPr/>
          </p:nvSpPr>
          <p:spPr bwMode="auto">
            <a:xfrm>
              <a:off x="2880" y="4752"/>
              <a:ext cx="2448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Refinamento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5" name="Text Box 110"/>
            <p:cNvSpPr txBox="1">
              <a:spLocks noChangeArrowheads="1"/>
            </p:cNvSpPr>
            <p:nvPr/>
          </p:nvSpPr>
          <p:spPr bwMode="auto">
            <a:xfrm>
              <a:off x="5328" y="5616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Avaliação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6" name="Text Box 111"/>
            <p:cNvSpPr txBox="1">
              <a:spLocks noChangeArrowheads="1"/>
            </p:cNvSpPr>
            <p:nvPr/>
          </p:nvSpPr>
          <p:spPr bwMode="auto">
            <a:xfrm>
              <a:off x="7056" y="4608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7" name="Text Box 112"/>
            <p:cNvSpPr txBox="1">
              <a:spLocks noChangeArrowheads="1"/>
            </p:cNvSpPr>
            <p:nvPr/>
          </p:nvSpPr>
          <p:spPr bwMode="auto">
            <a:xfrm>
              <a:off x="7344" y="3024"/>
              <a:ext cx="2016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Projeto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Rápido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8" name="Text Box 113"/>
            <p:cNvSpPr txBox="1">
              <a:spLocks noChangeArrowheads="1"/>
            </p:cNvSpPr>
            <p:nvPr/>
          </p:nvSpPr>
          <p:spPr bwMode="auto">
            <a:xfrm>
              <a:off x="5040" y="2016"/>
              <a:ext cx="2304" cy="1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Obtenção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dos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 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Requisitos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9" name="Oval 114"/>
            <p:cNvSpPr>
              <a:spLocks noChangeArrowheads="1"/>
            </p:cNvSpPr>
            <p:nvPr/>
          </p:nvSpPr>
          <p:spPr bwMode="auto">
            <a:xfrm>
              <a:off x="2592" y="1872"/>
              <a:ext cx="6912" cy="50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Oval 115"/>
            <p:cNvSpPr>
              <a:spLocks noChangeArrowheads="1"/>
            </p:cNvSpPr>
            <p:nvPr/>
          </p:nvSpPr>
          <p:spPr bwMode="auto">
            <a:xfrm>
              <a:off x="5040" y="3456"/>
              <a:ext cx="2304" cy="172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Line 116"/>
            <p:cNvSpPr>
              <a:spLocks noChangeShapeType="1"/>
            </p:cNvSpPr>
            <p:nvPr/>
          </p:nvSpPr>
          <p:spPr bwMode="auto">
            <a:xfrm>
              <a:off x="4464" y="216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Line 117"/>
            <p:cNvSpPr>
              <a:spLocks noChangeShapeType="1"/>
            </p:cNvSpPr>
            <p:nvPr/>
          </p:nvSpPr>
          <p:spPr bwMode="auto">
            <a:xfrm flipH="1">
              <a:off x="6912" y="2304"/>
              <a:ext cx="1008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Line 118"/>
            <p:cNvSpPr>
              <a:spLocks noChangeShapeType="1"/>
            </p:cNvSpPr>
            <p:nvPr/>
          </p:nvSpPr>
          <p:spPr bwMode="auto">
            <a:xfrm>
              <a:off x="7344" y="4320"/>
              <a:ext cx="21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Line 119"/>
            <p:cNvSpPr>
              <a:spLocks noChangeShapeType="1"/>
            </p:cNvSpPr>
            <p:nvPr/>
          </p:nvSpPr>
          <p:spPr bwMode="auto">
            <a:xfrm>
              <a:off x="6912" y="504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Line 120"/>
            <p:cNvSpPr>
              <a:spLocks noChangeShapeType="1"/>
            </p:cNvSpPr>
            <p:nvPr/>
          </p:nvSpPr>
          <p:spPr bwMode="auto">
            <a:xfrm flipH="1">
              <a:off x="4608" y="5184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Line 121"/>
            <p:cNvSpPr>
              <a:spLocks noChangeShapeType="1"/>
            </p:cNvSpPr>
            <p:nvPr/>
          </p:nvSpPr>
          <p:spPr bwMode="auto">
            <a:xfrm flipH="1">
              <a:off x="2592" y="4320"/>
              <a:ext cx="24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AutoShape 122"/>
            <p:cNvSpPr>
              <a:spLocks noChangeArrowheads="1"/>
            </p:cNvSpPr>
            <p:nvPr/>
          </p:nvSpPr>
          <p:spPr bwMode="auto">
            <a:xfrm rot="-1632726">
              <a:off x="5616" y="4032"/>
              <a:ext cx="1152" cy="72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B0F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Line 123"/>
            <p:cNvSpPr>
              <a:spLocks noChangeShapeType="1"/>
            </p:cNvSpPr>
            <p:nvPr/>
          </p:nvSpPr>
          <p:spPr bwMode="auto">
            <a:xfrm flipV="1">
              <a:off x="5040" y="3600"/>
              <a:ext cx="1872" cy="7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Line 124"/>
            <p:cNvSpPr>
              <a:spLocks noChangeShapeType="1"/>
            </p:cNvSpPr>
            <p:nvPr/>
          </p:nvSpPr>
          <p:spPr bwMode="auto">
            <a:xfrm flipV="1">
              <a:off x="5760" y="4320"/>
              <a:ext cx="1584" cy="8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Line 125"/>
            <p:cNvSpPr>
              <a:spLocks noChangeShapeType="1"/>
            </p:cNvSpPr>
            <p:nvPr/>
          </p:nvSpPr>
          <p:spPr bwMode="auto">
            <a:xfrm flipH="1" flipV="1">
              <a:off x="3456" y="2016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" name="Line 126"/>
            <p:cNvSpPr>
              <a:spLocks noChangeShapeType="1"/>
            </p:cNvSpPr>
            <p:nvPr/>
          </p:nvSpPr>
          <p:spPr bwMode="auto">
            <a:xfrm>
              <a:off x="4608" y="1440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Arc 127"/>
            <p:cNvSpPr>
              <a:spLocks/>
            </p:cNvSpPr>
            <p:nvPr/>
          </p:nvSpPr>
          <p:spPr bwMode="auto">
            <a:xfrm>
              <a:off x="8208" y="2020"/>
              <a:ext cx="1584" cy="1725"/>
            </a:xfrm>
            <a:custGeom>
              <a:avLst/>
              <a:gdLst>
                <a:gd name="G0" fmla="+- 0 0 0"/>
                <a:gd name="G1" fmla="+- 21584 0 0"/>
                <a:gd name="G2" fmla="+- 21600 0 0"/>
                <a:gd name="T0" fmla="*/ 843 w 20874"/>
                <a:gd name="T1" fmla="*/ 0 h 21584"/>
                <a:gd name="T2" fmla="*/ 20874 w 20874"/>
                <a:gd name="T3" fmla="*/ 16031 h 21584"/>
                <a:gd name="T4" fmla="*/ 0 w 20874"/>
                <a:gd name="T5" fmla="*/ 21584 h 2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74" h="21584" fill="none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</a:path>
                <a:path w="20874" h="21584" stroke="0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  <a:lnTo>
                    <a:pt x="0" y="2158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Line 128"/>
            <p:cNvSpPr>
              <a:spLocks noChangeShapeType="1"/>
            </p:cNvSpPr>
            <p:nvPr/>
          </p:nvSpPr>
          <p:spPr bwMode="auto">
            <a:xfrm>
              <a:off x="9792" y="3312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4" name="Rounded Rectangular Callout 3"/>
          <p:cNvSpPr/>
          <p:nvPr/>
        </p:nvSpPr>
        <p:spPr>
          <a:xfrm>
            <a:off x="8141018" y="2809807"/>
            <a:ext cx="3593782" cy="695393"/>
          </a:xfrm>
          <a:prstGeom prst="wedgeRoundRectCallout">
            <a:avLst>
              <a:gd name="adj1" fmla="val -49144"/>
              <a:gd name="adj2" fmla="val 188786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/>
              <a:t>Implementação do protótipo.</a:t>
            </a:r>
          </a:p>
        </p:txBody>
      </p:sp>
      <p:sp>
        <p:nvSpPr>
          <p:cNvPr id="35" name="Seta para a Direita 34"/>
          <p:cNvSpPr/>
          <p:nvPr/>
        </p:nvSpPr>
        <p:spPr>
          <a:xfrm>
            <a:off x="6096000" y="4495800"/>
            <a:ext cx="988057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79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Prototipação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 </a:t>
            </a:r>
            <a:r>
              <a:rPr lang="pt-BR" sz="2200" dirty="0">
                <a:solidFill>
                  <a:srgbClr val="000090"/>
                </a:solidFill>
              </a:rPr>
              <a:t>[4/6]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Prototipação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  <p:sp>
        <p:nvSpPr>
          <p:cNvPr id="9" name="Rectangle 104"/>
          <p:cNvSpPr>
            <a:spLocks noChangeArrowheads="1"/>
          </p:cNvSpPr>
          <p:nvPr/>
        </p:nvSpPr>
        <p:spPr bwMode="auto">
          <a:xfrm>
            <a:off x="3276601" y="1447801"/>
            <a:ext cx="6202363" cy="50895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10" name="Group 105"/>
          <p:cNvGrpSpPr>
            <a:grpSpLocks/>
          </p:cNvGrpSpPr>
          <p:nvPr/>
        </p:nvGrpSpPr>
        <p:grpSpPr bwMode="auto">
          <a:xfrm>
            <a:off x="3793464" y="1560902"/>
            <a:ext cx="5168636" cy="4637123"/>
            <a:chOff x="2592" y="1008"/>
            <a:chExt cx="7200" cy="5904"/>
          </a:xfrm>
        </p:grpSpPr>
        <p:sp>
          <p:nvSpPr>
            <p:cNvPr id="11" name="Text Box 106"/>
            <p:cNvSpPr txBox="1">
              <a:spLocks noChangeArrowheads="1"/>
            </p:cNvSpPr>
            <p:nvPr/>
          </p:nvSpPr>
          <p:spPr bwMode="auto">
            <a:xfrm>
              <a:off x="2592" y="172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fim</a:t>
              </a:r>
            </a:p>
          </p:txBody>
        </p:sp>
        <p:sp>
          <p:nvSpPr>
            <p:cNvPr id="12" name="Text Box 107"/>
            <p:cNvSpPr txBox="1">
              <a:spLocks noChangeArrowheads="1"/>
            </p:cNvSpPr>
            <p:nvPr/>
          </p:nvSpPr>
          <p:spPr bwMode="auto">
            <a:xfrm>
              <a:off x="4320" y="100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 dirty="0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início</a:t>
              </a:r>
            </a:p>
          </p:txBody>
        </p:sp>
        <p:sp>
          <p:nvSpPr>
            <p:cNvPr id="13" name="Text Box 108"/>
            <p:cNvSpPr txBox="1">
              <a:spLocks noChangeArrowheads="1"/>
            </p:cNvSpPr>
            <p:nvPr/>
          </p:nvSpPr>
          <p:spPr bwMode="auto">
            <a:xfrm>
              <a:off x="3101" y="3024"/>
              <a:ext cx="2592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</a:p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Produto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4" name="Text Box 109"/>
            <p:cNvSpPr txBox="1">
              <a:spLocks noChangeArrowheads="1"/>
            </p:cNvSpPr>
            <p:nvPr/>
          </p:nvSpPr>
          <p:spPr bwMode="auto">
            <a:xfrm>
              <a:off x="2880" y="4752"/>
              <a:ext cx="2448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Refinamento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5" name="Text Box 110"/>
            <p:cNvSpPr txBox="1">
              <a:spLocks noChangeArrowheads="1"/>
            </p:cNvSpPr>
            <p:nvPr/>
          </p:nvSpPr>
          <p:spPr bwMode="auto">
            <a:xfrm>
              <a:off x="5328" y="5616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Avaliação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6" name="Text Box 111"/>
            <p:cNvSpPr txBox="1">
              <a:spLocks noChangeArrowheads="1"/>
            </p:cNvSpPr>
            <p:nvPr/>
          </p:nvSpPr>
          <p:spPr bwMode="auto">
            <a:xfrm>
              <a:off x="7056" y="4608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7" name="Text Box 112"/>
            <p:cNvSpPr txBox="1">
              <a:spLocks noChangeArrowheads="1"/>
            </p:cNvSpPr>
            <p:nvPr/>
          </p:nvSpPr>
          <p:spPr bwMode="auto">
            <a:xfrm>
              <a:off x="7344" y="3024"/>
              <a:ext cx="2016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Projeto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Rápido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8" name="Text Box 113"/>
            <p:cNvSpPr txBox="1">
              <a:spLocks noChangeArrowheads="1"/>
            </p:cNvSpPr>
            <p:nvPr/>
          </p:nvSpPr>
          <p:spPr bwMode="auto">
            <a:xfrm>
              <a:off x="5040" y="2016"/>
              <a:ext cx="2304" cy="1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Obtenção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dos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 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Requisitos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9" name="Oval 114"/>
            <p:cNvSpPr>
              <a:spLocks noChangeArrowheads="1"/>
            </p:cNvSpPr>
            <p:nvPr/>
          </p:nvSpPr>
          <p:spPr bwMode="auto">
            <a:xfrm>
              <a:off x="2592" y="1872"/>
              <a:ext cx="6912" cy="50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Oval 115"/>
            <p:cNvSpPr>
              <a:spLocks noChangeArrowheads="1"/>
            </p:cNvSpPr>
            <p:nvPr/>
          </p:nvSpPr>
          <p:spPr bwMode="auto">
            <a:xfrm>
              <a:off x="5040" y="3456"/>
              <a:ext cx="2304" cy="172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Line 116"/>
            <p:cNvSpPr>
              <a:spLocks noChangeShapeType="1"/>
            </p:cNvSpPr>
            <p:nvPr/>
          </p:nvSpPr>
          <p:spPr bwMode="auto">
            <a:xfrm>
              <a:off x="4464" y="216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Line 117"/>
            <p:cNvSpPr>
              <a:spLocks noChangeShapeType="1"/>
            </p:cNvSpPr>
            <p:nvPr/>
          </p:nvSpPr>
          <p:spPr bwMode="auto">
            <a:xfrm flipH="1">
              <a:off x="6912" y="2304"/>
              <a:ext cx="1008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Line 118"/>
            <p:cNvSpPr>
              <a:spLocks noChangeShapeType="1"/>
            </p:cNvSpPr>
            <p:nvPr/>
          </p:nvSpPr>
          <p:spPr bwMode="auto">
            <a:xfrm>
              <a:off x="7344" y="4320"/>
              <a:ext cx="21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Line 119"/>
            <p:cNvSpPr>
              <a:spLocks noChangeShapeType="1"/>
            </p:cNvSpPr>
            <p:nvPr/>
          </p:nvSpPr>
          <p:spPr bwMode="auto">
            <a:xfrm>
              <a:off x="6912" y="504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Line 120"/>
            <p:cNvSpPr>
              <a:spLocks noChangeShapeType="1"/>
            </p:cNvSpPr>
            <p:nvPr/>
          </p:nvSpPr>
          <p:spPr bwMode="auto">
            <a:xfrm flipH="1">
              <a:off x="4608" y="5184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Line 121"/>
            <p:cNvSpPr>
              <a:spLocks noChangeShapeType="1"/>
            </p:cNvSpPr>
            <p:nvPr/>
          </p:nvSpPr>
          <p:spPr bwMode="auto">
            <a:xfrm flipH="1">
              <a:off x="2592" y="4320"/>
              <a:ext cx="24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AutoShape 122"/>
            <p:cNvSpPr>
              <a:spLocks noChangeArrowheads="1"/>
            </p:cNvSpPr>
            <p:nvPr/>
          </p:nvSpPr>
          <p:spPr bwMode="auto">
            <a:xfrm rot="-1632726">
              <a:off x="5616" y="4032"/>
              <a:ext cx="1152" cy="72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B0F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Line 123"/>
            <p:cNvSpPr>
              <a:spLocks noChangeShapeType="1"/>
            </p:cNvSpPr>
            <p:nvPr/>
          </p:nvSpPr>
          <p:spPr bwMode="auto">
            <a:xfrm flipV="1">
              <a:off x="5040" y="3600"/>
              <a:ext cx="1872" cy="7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Line 124"/>
            <p:cNvSpPr>
              <a:spLocks noChangeShapeType="1"/>
            </p:cNvSpPr>
            <p:nvPr/>
          </p:nvSpPr>
          <p:spPr bwMode="auto">
            <a:xfrm flipV="1">
              <a:off x="5760" y="4320"/>
              <a:ext cx="1584" cy="8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Line 125"/>
            <p:cNvSpPr>
              <a:spLocks noChangeShapeType="1"/>
            </p:cNvSpPr>
            <p:nvPr/>
          </p:nvSpPr>
          <p:spPr bwMode="auto">
            <a:xfrm flipH="1" flipV="1">
              <a:off x="3456" y="2016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" name="Line 126"/>
            <p:cNvSpPr>
              <a:spLocks noChangeShapeType="1"/>
            </p:cNvSpPr>
            <p:nvPr/>
          </p:nvSpPr>
          <p:spPr bwMode="auto">
            <a:xfrm>
              <a:off x="4608" y="1440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Arc 127"/>
            <p:cNvSpPr>
              <a:spLocks/>
            </p:cNvSpPr>
            <p:nvPr/>
          </p:nvSpPr>
          <p:spPr bwMode="auto">
            <a:xfrm>
              <a:off x="8208" y="2020"/>
              <a:ext cx="1584" cy="1725"/>
            </a:xfrm>
            <a:custGeom>
              <a:avLst/>
              <a:gdLst>
                <a:gd name="G0" fmla="+- 0 0 0"/>
                <a:gd name="G1" fmla="+- 21584 0 0"/>
                <a:gd name="G2" fmla="+- 21600 0 0"/>
                <a:gd name="T0" fmla="*/ 843 w 20874"/>
                <a:gd name="T1" fmla="*/ 0 h 21584"/>
                <a:gd name="T2" fmla="*/ 20874 w 20874"/>
                <a:gd name="T3" fmla="*/ 16031 h 21584"/>
                <a:gd name="T4" fmla="*/ 0 w 20874"/>
                <a:gd name="T5" fmla="*/ 21584 h 2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74" h="21584" fill="none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</a:path>
                <a:path w="20874" h="21584" stroke="0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  <a:lnTo>
                    <a:pt x="0" y="2158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Line 128"/>
            <p:cNvSpPr>
              <a:spLocks noChangeShapeType="1"/>
            </p:cNvSpPr>
            <p:nvPr/>
          </p:nvSpPr>
          <p:spPr bwMode="auto">
            <a:xfrm>
              <a:off x="9792" y="3312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4" name="Rounded Rectangular Callout 3"/>
          <p:cNvSpPr/>
          <p:nvPr/>
        </p:nvSpPr>
        <p:spPr>
          <a:xfrm>
            <a:off x="8786018" y="4659273"/>
            <a:ext cx="3101182" cy="1055727"/>
          </a:xfrm>
          <a:prstGeom prst="wedgeRoundRectCallout">
            <a:avLst>
              <a:gd name="adj1" fmla="val -98992"/>
              <a:gd name="adj2" fmla="val 30487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/>
              <a:t>Cliente </a:t>
            </a:r>
            <a:r>
              <a:rPr lang="pt-BR" dirty="0"/>
              <a:t>e desenvolvedor avaliam o protótipo.</a:t>
            </a:r>
          </a:p>
        </p:txBody>
      </p:sp>
      <p:sp>
        <p:nvSpPr>
          <p:cNvPr id="35" name="Seta para a Direita 34"/>
          <p:cNvSpPr/>
          <p:nvPr/>
        </p:nvSpPr>
        <p:spPr>
          <a:xfrm>
            <a:off x="4955543" y="5283200"/>
            <a:ext cx="988057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Prototipação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 </a:t>
            </a:r>
            <a:r>
              <a:rPr lang="pt-BR" sz="2200" dirty="0">
                <a:solidFill>
                  <a:srgbClr val="000090"/>
                </a:solidFill>
              </a:rPr>
              <a:t>[5/6]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Prototipação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  <p:sp>
        <p:nvSpPr>
          <p:cNvPr id="9" name="Rectangle 104"/>
          <p:cNvSpPr>
            <a:spLocks noChangeArrowheads="1"/>
          </p:cNvSpPr>
          <p:nvPr/>
        </p:nvSpPr>
        <p:spPr bwMode="auto">
          <a:xfrm>
            <a:off x="3276601" y="1447801"/>
            <a:ext cx="6202363" cy="50895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10" name="Group 105"/>
          <p:cNvGrpSpPr>
            <a:grpSpLocks/>
          </p:cNvGrpSpPr>
          <p:nvPr/>
        </p:nvGrpSpPr>
        <p:grpSpPr bwMode="auto">
          <a:xfrm>
            <a:off x="3793464" y="1560902"/>
            <a:ext cx="5168636" cy="4637123"/>
            <a:chOff x="2592" y="1008"/>
            <a:chExt cx="7200" cy="5904"/>
          </a:xfrm>
        </p:grpSpPr>
        <p:sp>
          <p:nvSpPr>
            <p:cNvPr id="11" name="Text Box 106"/>
            <p:cNvSpPr txBox="1">
              <a:spLocks noChangeArrowheads="1"/>
            </p:cNvSpPr>
            <p:nvPr/>
          </p:nvSpPr>
          <p:spPr bwMode="auto">
            <a:xfrm>
              <a:off x="2592" y="172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fim</a:t>
              </a:r>
            </a:p>
          </p:txBody>
        </p:sp>
        <p:sp>
          <p:nvSpPr>
            <p:cNvPr id="12" name="Text Box 107"/>
            <p:cNvSpPr txBox="1">
              <a:spLocks noChangeArrowheads="1"/>
            </p:cNvSpPr>
            <p:nvPr/>
          </p:nvSpPr>
          <p:spPr bwMode="auto">
            <a:xfrm>
              <a:off x="4320" y="100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 dirty="0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início</a:t>
              </a:r>
            </a:p>
          </p:txBody>
        </p:sp>
        <p:sp>
          <p:nvSpPr>
            <p:cNvPr id="13" name="Text Box 108"/>
            <p:cNvSpPr txBox="1">
              <a:spLocks noChangeArrowheads="1"/>
            </p:cNvSpPr>
            <p:nvPr/>
          </p:nvSpPr>
          <p:spPr bwMode="auto">
            <a:xfrm>
              <a:off x="3101" y="3024"/>
              <a:ext cx="2592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</a:p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Produto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4" name="Text Box 109"/>
            <p:cNvSpPr txBox="1">
              <a:spLocks noChangeArrowheads="1"/>
            </p:cNvSpPr>
            <p:nvPr/>
          </p:nvSpPr>
          <p:spPr bwMode="auto">
            <a:xfrm>
              <a:off x="2880" y="4752"/>
              <a:ext cx="2448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Refinamento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5" name="Text Box 110"/>
            <p:cNvSpPr txBox="1">
              <a:spLocks noChangeArrowheads="1"/>
            </p:cNvSpPr>
            <p:nvPr/>
          </p:nvSpPr>
          <p:spPr bwMode="auto">
            <a:xfrm>
              <a:off x="5328" y="5616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Avaliação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6" name="Text Box 111"/>
            <p:cNvSpPr txBox="1">
              <a:spLocks noChangeArrowheads="1"/>
            </p:cNvSpPr>
            <p:nvPr/>
          </p:nvSpPr>
          <p:spPr bwMode="auto">
            <a:xfrm>
              <a:off x="7056" y="4608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7" name="Text Box 112"/>
            <p:cNvSpPr txBox="1">
              <a:spLocks noChangeArrowheads="1"/>
            </p:cNvSpPr>
            <p:nvPr/>
          </p:nvSpPr>
          <p:spPr bwMode="auto">
            <a:xfrm>
              <a:off x="7344" y="3024"/>
              <a:ext cx="2016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Projeto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Rápido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8" name="Text Box 113"/>
            <p:cNvSpPr txBox="1">
              <a:spLocks noChangeArrowheads="1"/>
            </p:cNvSpPr>
            <p:nvPr/>
          </p:nvSpPr>
          <p:spPr bwMode="auto">
            <a:xfrm>
              <a:off x="5040" y="2016"/>
              <a:ext cx="2304" cy="1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Obtenção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dos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 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Requisitos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9" name="Oval 114"/>
            <p:cNvSpPr>
              <a:spLocks noChangeArrowheads="1"/>
            </p:cNvSpPr>
            <p:nvPr/>
          </p:nvSpPr>
          <p:spPr bwMode="auto">
            <a:xfrm>
              <a:off x="2592" y="1872"/>
              <a:ext cx="6912" cy="50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Oval 115"/>
            <p:cNvSpPr>
              <a:spLocks noChangeArrowheads="1"/>
            </p:cNvSpPr>
            <p:nvPr/>
          </p:nvSpPr>
          <p:spPr bwMode="auto">
            <a:xfrm>
              <a:off x="5040" y="3456"/>
              <a:ext cx="2304" cy="172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Line 116"/>
            <p:cNvSpPr>
              <a:spLocks noChangeShapeType="1"/>
            </p:cNvSpPr>
            <p:nvPr/>
          </p:nvSpPr>
          <p:spPr bwMode="auto">
            <a:xfrm>
              <a:off x="4464" y="216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Line 117"/>
            <p:cNvSpPr>
              <a:spLocks noChangeShapeType="1"/>
            </p:cNvSpPr>
            <p:nvPr/>
          </p:nvSpPr>
          <p:spPr bwMode="auto">
            <a:xfrm flipH="1">
              <a:off x="6912" y="2304"/>
              <a:ext cx="1008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Line 118"/>
            <p:cNvSpPr>
              <a:spLocks noChangeShapeType="1"/>
            </p:cNvSpPr>
            <p:nvPr/>
          </p:nvSpPr>
          <p:spPr bwMode="auto">
            <a:xfrm>
              <a:off x="7344" y="4320"/>
              <a:ext cx="21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Line 119"/>
            <p:cNvSpPr>
              <a:spLocks noChangeShapeType="1"/>
            </p:cNvSpPr>
            <p:nvPr/>
          </p:nvSpPr>
          <p:spPr bwMode="auto">
            <a:xfrm>
              <a:off x="6912" y="504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Line 120"/>
            <p:cNvSpPr>
              <a:spLocks noChangeShapeType="1"/>
            </p:cNvSpPr>
            <p:nvPr/>
          </p:nvSpPr>
          <p:spPr bwMode="auto">
            <a:xfrm flipH="1">
              <a:off x="4608" y="5184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Line 121"/>
            <p:cNvSpPr>
              <a:spLocks noChangeShapeType="1"/>
            </p:cNvSpPr>
            <p:nvPr/>
          </p:nvSpPr>
          <p:spPr bwMode="auto">
            <a:xfrm flipH="1">
              <a:off x="2592" y="4320"/>
              <a:ext cx="24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AutoShape 122"/>
            <p:cNvSpPr>
              <a:spLocks noChangeArrowheads="1"/>
            </p:cNvSpPr>
            <p:nvPr/>
          </p:nvSpPr>
          <p:spPr bwMode="auto">
            <a:xfrm rot="-1632726">
              <a:off x="5616" y="4032"/>
              <a:ext cx="1152" cy="72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B0F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Line 123"/>
            <p:cNvSpPr>
              <a:spLocks noChangeShapeType="1"/>
            </p:cNvSpPr>
            <p:nvPr/>
          </p:nvSpPr>
          <p:spPr bwMode="auto">
            <a:xfrm flipV="1">
              <a:off x="5040" y="3600"/>
              <a:ext cx="1872" cy="7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Line 124"/>
            <p:cNvSpPr>
              <a:spLocks noChangeShapeType="1"/>
            </p:cNvSpPr>
            <p:nvPr/>
          </p:nvSpPr>
          <p:spPr bwMode="auto">
            <a:xfrm flipV="1">
              <a:off x="5760" y="4320"/>
              <a:ext cx="1584" cy="8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Line 125"/>
            <p:cNvSpPr>
              <a:spLocks noChangeShapeType="1"/>
            </p:cNvSpPr>
            <p:nvPr/>
          </p:nvSpPr>
          <p:spPr bwMode="auto">
            <a:xfrm flipH="1" flipV="1">
              <a:off x="3456" y="2016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" name="Line 126"/>
            <p:cNvSpPr>
              <a:spLocks noChangeShapeType="1"/>
            </p:cNvSpPr>
            <p:nvPr/>
          </p:nvSpPr>
          <p:spPr bwMode="auto">
            <a:xfrm>
              <a:off x="4608" y="1440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Arc 127"/>
            <p:cNvSpPr>
              <a:spLocks/>
            </p:cNvSpPr>
            <p:nvPr/>
          </p:nvSpPr>
          <p:spPr bwMode="auto">
            <a:xfrm>
              <a:off x="8208" y="2020"/>
              <a:ext cx="1584" cy="1725"/>
            </a:xfrm>
            <a:custGeom>
              <a:avLst/>
              <a:gdLst>
                <a:gd name="G0" fmla="+- 0 0 0"/>
                <a:gd name="G1" fmla="+- 21584 0 0"/>
                <a:gd name="G2" fmla="+- 21600 0 0"/>
                <a:gd name="T0" fmla="*/ 843 w 20874"/>
                <a:gd name="T1" fmla="*/ 0 h 21584"/>
                <a:gd name="T2" fmla="*/ 20874 w 20874"/>
                <a:gd name="T3" fmla="*/ 16031 h 21584"/>
                <a:gd name="T4" fmla="*/ 0 w 20874"/>
                <a:gd name="T5" fmla="*/ 21584 h 2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74" h="21584" fill="none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</a:path>
                <a:path w="20874" h="21584" stroke="0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  <a:lnTo>
                    <a:pt x="0" y="2158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Line 128"/>
            <p:cNvSpPr>
              <a:spLocks noChangeShapeType="1"/>
            </p:cNvSpPr>
            <p:nvPr/>
          </p:nvSpPr>
          <p:spPr bwMode="auto">
            <a:xfrm>
              <a:off x="9792" y="3312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4" name="Rounded Rectangular Callout 3"/>
          <p:cNvSpPr/>
          <p:nvPr/>
        </p:nvSpPr>
        <p:spPr>
          <a:xfrm>
            <a:off x="7719218" y="5181600"/>
            <a:ext cx="3101182" cy="1447800"/>
          </a:xfrm>
          <a:prstGeom prst="wedgeRoundRectCallout">
            <a:avLst>
              <a:gd name="adj1" fmla="val -116019"/>
              <a:gd name="adj2" fmla="val -65584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/>
              <a:t>Cliente e desenvolvedor refinam o protótipo e os requisitos do software a ser desenvolvido.</a:t>
            </a:r>
            <a:endParaRPr lang="pt-BR" dirty="0"/>
          </a:p>
        </p:txBody>
      </p:sp>
      <p:sp>
        <p:nvSpPr>
          <p:cNvPr id="35" name="Seta para a Direita 34"/>
          <p:cNvSpPr/>
          <p:nvPr/>
        </p:nvSpPr>
        <p:spPr>
          <a:xfrm>
            <a:off x="3202943" y="4572000"/>
            <a:ext cx="988057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Arredondado 35"/>
          <p:cNvSpPr/>
          <p:nvPr/>
        </p:nvSpPr>
        <p:spPr>
          <a:xfrm>
            <a:off x="135834" y="2126404"/>
            <a:ext cx="2912166" cy="3845419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1">
                  <a:tint val="48000"/>
                  <a:satMod val="150000"/>
                  <a:alpha val="50000"/>
                </a:schemeClr>
              </a:gs>
              <a:gs pos="100000">
                <a:schemeClr val="accent1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/>
              <a:t>Ocorre </a:t>
            </a:r>
            <a:r>
              <a:rPr lang="pt-BR" dirty="0"/>
              <a:t>neste ponto um processo de iteração que pode conduzir à atividade de </a:t>
            </a:r>
            <a:r>
              <a:rPr lang="pt-BR" dirty="0">
                <a:solidFill>
                  <a:srgbClr val="800000"/>
                </a:solidFill>
              </a:rPr>
              <a:t>projeto rápido</a:t>
            </a:r>
            <a:r>
              <a:rPr lang="pt-BR" dirty="0"/>
              <a:t> até que as necessidades do cliente sejam satisfeitas e o desenvolvedor compreenda o que precisa </a:t>
            </a:r>
            <a:r>
              <a:rPr lang="pt-BR"/>
              <a:t>ser feito.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862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Prototipação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 </a:t>
            </a:r>
            <a:r>
              <a:rPr lang="pt-BR" sz="2200" dirty="0">
                <a:solidFill>
                  <a:srgbClr val="000090"/>
                </a:solidFill>
              </a:rPr>
              <a:t>[6/6]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Prototipação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36</a:t>
            </a:fld>
            <a:endParaRPr lang="pt-BR"/>
          </a:p>
        </p:txBody>
      </p:sp>
      <p:sp>
        <p:nvSpPr>
          <p:cNvPr id="9" name="Rectangle 104"/>
          <p:cNvSpPr>
            <a:spLocks noChangeArrowheads="1"/>
          </p:cNvSpPr>
          <p:nvPr/>
        </p:nvSpPr>
        <p:spPr bwMode="auto">
          <a:xfrm>
            <a:off x="3276601" y="1447801"/>
            <a:ext cx="6202363" cy="50895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/>
          </a:p>
        </p:txBody>
      </p:sp>
      <p:grpSp>
        <p:nvGrpSpPr>
          <p:cNvPr id="10" name="Group 105"/>
          <p:cNvGrpSpPr>
            <a:grpSpLocks/>
          </p:cNvGrpSpPr>
          <p:nvPr/>
        </p:nvGrpSpPr>
        <p:grpSpPr bwMode="auto">
          <a:xfrm>
            <a:off x="3793464" y="1560902"/>
            <a:ext cx="5168636" cy="4637123"/>
            <a:chOff x="2592" y="1008"/>
            <a:chExt cx="7200" cy="5904"/>
          </a:xfrm>
        </p:grpSpPr>
        <p:sp>
          <p:nvSpPr>
            <p:cNvPr id="11" name="Text Box 106"/>
            <p:cNvSpPr txBox="1">
              <a:spLocks noChangeArrowheads="1"/>
            </p:cNvSpPr>
            <p:nvPr/>
          </p:nvSpPr>
          <p:spPr bwMode="auto">
            <a:xfrm>
              <a:off x="2592" y="172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fim</a:t>
              </a:r>
            </a:p>
          </p:txBody>
        </p:sp>
        <p:sp>
          <p:nvSpPr>
            <p:cNvPr id="12" name="Text Box 107"/>
            <p:cNvSpPr txBox="1">
              <a:spLocks noChangeArrowheads="1"/>
            </p:cNvSpPr>
            <p:nvPr/>
          </p:nvSpPr>
          <p:spPr bwMode="auto">
            <a:xfrm>
              <a:off x="4320" y="1008"/>
              <a:ext cx="1584" cy="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i="1" dirty="0">
                  <a:solidFill>
                    <a:srgbClr val="00808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omic Sans MS" pitchFamily="66" charset="0"/>
                </a:rPr>
                <a:t>início</a:t>
              </a:r>
            </a:p>
          </p:txBody>
        </p:sp>
        <p:sp>
          <p:nvSpPr>
            <p:cNvPr id="13" name="Text Box 108"/>
            <p:cNvSpPr txBox="1">
              <a:spLocks noChangeArrowheads="1"/>
            </p:cNvSpPr>
            <p:nvPr/>
          </p:nvSpPr>
          <p:spPr bwMode="auto">
            <a:xfrm>
              <a:off x="3101" y="3024"/>
              <a:ext cx="2592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</a:p>
            <a:p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Produto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4" name="Text Box 109"/>
            <p:cNvSpPr txBox="1">
              <a:spLocks noChangeArrowheads="1"/>
            </p:cNvSpPr>
            <p:nvPr/>
          </p:nvSpPr>
          <p:spPr bwMode="auto">
            <a:xfrm>
              <a:off x="2880" y="4752"/>
              <a:ext cx="2448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Refinamento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5" name="Text Box 110"/>
            <p:cNvSpPr txBox="1">
              <a:spLocks noChangeArrowheads="1"/>
            </p:cNvSpPr>
            <p:nvPr/>
          </p:nvSpPr>
          <p:spPr bwMode="auto">
            <a:xfrm>
              <a:off x="5328" y="5616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Avaliação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6" name="Text Box 111"/>
            <p:cNvSpPr txBox="1">
              <a:spLocks noChangeArrowheads="1"/>
            </p:cNvSpPr>
            <p:nvPr/>
          </p:nvSpPr>
          <p:spPr bwMode="auto">
            <a:xfrm>
              <a:off x="7056" y="4608"/>
              <a:ext cx="2304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Construção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 Protótipo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7" name="Text Box 112"/>
            <p:cNvSpPr txBox="1">
              <a:spLocks noChangeArrowheads="1"/>
            </p:cNvSpPr>
            <p:nvPr/>
          </p:nvSpPr>
          <p:spPr bwMode="auto">
            <a:xfrm>
              <a:off x="7344" y="3024"/>
              <a:ext cx="2016" cy="11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Projeto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Rápido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8" name="Text Box 113"/>
            <p:cNvSpPr txBox="1">
              <a:spLocks noChangeArrowheads="1"/>
            </p:cNvSpPr>
            <p:nvPr/>
          </p:nvSpPr>
          <p:spPr bwMode="auto">
            <a:xfrm>
              <a:off x="5040" y="2016"/>
              <a:ext cx="2304" cy="1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Obtenção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dos</a:t>
              </a:r>
              <a:r>
                <a: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   </a:t>
              </a:r>
              <a:r>
                <a:rPr lang="pt-BR" sz="18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rPr>
                <a:t>Requisitos</a:t>
              </a:r>
              <a:endParaRPr lang="pt-BR" sz="1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endParaRPr>
            </a:p>
          </p:txBody>
        </p:sp>
        <p:sp>
          <p:nvSpPr>
            <p:cNvPr id="19" name="Oval 114"/>
            <p:cNvSpPr>
              <a:spLocks noChangeArrowheads="1"/>
            </p:cNvSpPr>
            <p:nvPr/>
          </p:nvSpPr>
          <p:spPr bwMode="auto">
            <a:xfrm>
              <a:off x="2592" y="1872"/>
              <a:ext cx="6912" cy="504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0" name="Oval 115"/>
            <p:cNvSpPr>
              <a:spLocks noChangeArrowheads="1"/>
            </p:cNvSpPr>
            <p:nvPr/>
          </p:nvSpPr>
          <p:spPr bwMode="auto">
            <a:xfrm>
              <a:off x="5040" y="3456"/>
              <a:ext cx="2304" cy="172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Line 116"/>
            <p:cNvSpPr>
              <a:spLocks noChangeShapeType="1"/>
            </p:cNvSpPr>
            <p:nvPr/>
          </p:nvSpPr>
          <p:spPr bwMode="auto">
            <a:xfrm>
              <a:off x="4464" y="216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Line 117"/>
            <p:cNvSpPr>
              <a:spLocks noChangeShapeType="1"/>
            </p:cNvSpPr>
            <p:nvPr/>
          </p:nvSpPr>
          <p:spPr bwMode="auto">
            <a:xfrm flipH="1">
              <a:off x="6912" y="2304"/>
              <a:ext cx="1008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Line 118"/>
            <p:cNvSpPr>
              <a:spLocks noChangeShapeType="1"/>
            </p:cNvSpPr>
            <p:nvPr/>
          </p:nvSpPr>
          <p:spPr bwMode="auto">
            <a:xfrm>
              <a:off x="7344" y="4320"/>
              <a:ext cx="21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Line 119"/>
            <p:cNvSpPr>
              <a:spLocks noChangeShapeType="1"/>
            </p:cNvSpPr>
            <p:nvPr/>
          </p:nvSpPr>
          <p:spPr bwMode="auto">
            <a:xfrm>
              <a:off x="6912" y="5040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Line 120"/>
            <p:cNvSpPr>
              <a:spLocks noChangeShapeType="1"/>
            </p:cNvSpPr>
            <p:nvPr/>
          </p:nvSpPr>
          <p:spPr bwMode="auto">
            <a:xfrm flipH="1">
              <a:off x="4608" y="5184"/>
              <a:ext cx="1152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Line 121"/>
            <p:cNvSpPr>
              <a:spLocks noChangeShapeType="1"/>
            </p:cNvSpPr>
            <p:nvPr/>
          </p:nvSpPr>
          <p:spPr bwMode="auto">
            <a:xfrm flipH="1">
              <a:off x="2592" y="4320"/>
              <a:ext cx="24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AutoShape 122"/>
            <p:cNvSpPr>
              <a:spLocks noChangeArrowheads="1"/>
            </p:cNvSpPr>
            <p:nvPr/>
          </p:nvSpPr>
          <p:spPr bwMode="auto">
            <a:xfrm rot="-1632726">
              <a:off x="5616" y="4032"/>
              <a:ext cx="1152" cy="72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00B0F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Line 123"/>
            <p:cNvSpPr>
              <a:spLocks noChangeShapeType="1"/>
            </p:cNvSpPr>
            <p:nvPr/>
          </p:nvSpPr>
          <p:spPr bwMode="auto">
            <a:xfrm flipV="1">
              <a:off x="5040" y="3600"/>
              <a:ext cx="1872" cy="7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Line 124"/>
            <p:cNvSpPr>
              <a:spLocks noChangeShapeType="1"/>
            </p:cNvSpPr>
            <p:nvPr/>
          </p:nvSpPr>
          <p:spPr bwMode="auto">
            <a:xfrm flipV="1">
              <a:off x="5760" y="4320"/>
              <a:ext cx="1584" cy="8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Line 125"/>
            <p:cNvSpPr>
              <a:spLocks noChangeShapeType="1"/>
            </p:cNvSpPr>
            <p:nvPr/>
          </p:nvSpPr>
          <p:spPr bwMode="auto">
            <a:xfrm flipH="1" flipV="1">
              <a:off x="3456" y="2016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" name="Line 126"/>
            <p:cNvSpPr>
              <a:spLocks noChangeShapeType="1"/>
            </p:cNvSpPr>
            <p:nvPr/>
          </p:nvSpPr>
          <p:spPr bwMode="auto">
            <a:xfrm>
              <a:off x="4608" y="1440"/>
              <a:ext cx="288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Arc 127"/>
            <p:cNvSpPr>
              <a:spLocks/>
            </p:cNvSpPr>
            <p:nvPr/>
          </p:nvSpPr>
          <p:spPr bwMode="auto">
            <a:xfrm>
              <a:off x="8208" y="2020"/>
              <a:ext cx="1584" cy="1725"/>
            </a:xfrm>
            <a:custGeom>
              <a:avLst/>
              <a:gdLst>
                <a:gd name="G0" fmla="+- 0 0 0"/>
                <a:gd name="G1" fmla="+- 21584 0 0"/>
                <a:gd name="G2" fmla="+- 21600 0 0"/>
                <a:gd name="T0" fmla="*/ 843 w 20874"/>
                <a:gd name="T1" fmla="*/ 0 h 21584"/>
                <a:gd name="T2" fmla="*/ 20874 w 20874"/>
                <a:gd name="T3" fmla="*/ 16031 h 21584"/>
                <a:gd name="T4" fmla="*/ 0 w 20874"/>
                <a:gd name="T5" fmla="*/ 21584 h 2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874" h="21584" fill="none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</a:path>
                <a:path w="20874" h="21584" stroke="0" extrusionOk="0">
                  <a:moveTo>
                    <a:pt x="842" y="0"/>
                  </a:moveTo>
                  <a:cubicBezTo>
                    <a:pt x="10313" y="370"/>
                    <a:pt x="18437" y="6871"/>
                    <a:pt x="20874" y="16030"/>
                  </a:cubicBezTo>
                  <a:lnTo>
                    <a:pt x="0" y="21584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Line 128"/>
            <p:cNvSpPr>
              <a:spLocks noChangeShapeType="1"/>
            </p:cNvSpPr>
            <p:nvPr/>
          </p:nvSpPr>
          <p:spPr bwMode="auto">
            <a:xfrm>
              <a:off x="9792" y="3312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4" name="Rounded Rectangular Callout 3"/>
          <p:cNvSpPr/>
          <p:nvPr/>
        </p:nvSpPr>
        <p:spPr>
          <a:xfrm>
            <a:off x="6781800" y="457200"/>
            <a:ext cx="3863182" cy="1675481"/>
          </a:xfrm>
          <a:prstGeom prst="wedgeRoundRectCallout">
            <a:avLst>
              <a:gd name="adj1" fmla="val -86682"/>
              <a:gd name="adj2" fmla="val 111210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/>
              <a:t>Identificados os requisitos, o protótipo deve ser descartado e a versão de produção deve ser construída considerando os critérios de qualidade.</a:t>
            </a:r>
          </a:p>
        </p:txBody>
      </p:sp>
      <p:sp>
        <p:nvSpPr>
          <p:cNvPr id="35" name="Seta para a Direita 34"/>
          <p:cNvSpPr/>
          <p:nvPr/>
        </p:nvSpPr>
        <p:spPr>
          <a:xfrm>
            <a:off x="3200400" y="3200400"/>
            <a:ext cx="988057" cy="584200"/>
          </a:xfrm>
          <a:prstGeom prst="rightArrow">
            <a:avLst/>
          </a:prstGeom>
          <a:gradFill>
            <a:gsLst>
              <a:gs pos="0">
                <a:srgbClr val="FFFF00">
                  <a:alpha val="50000"/>
                </a:srgbClr>
              </a:gs>
              <a:gs pos="34000">
                <a:srgbClr val="FFC000">
                  <a:alpha val="50000"/>
                </a:srgbClr>
              </a:gs>
              <a:gs pos="70000">
                <a:srgbClr val="FFFF00">
                  <a:alpha val="50000"/>
                </a:srgbClr>
              </a:gs>
              <a:gs pos="100000">
                <a:srgbClr val="FFFF00">
                  <a:alpha val="50000"/>
                </a:srgb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Arredondado 35"/>
          <p:cNvSpPr/>
          <p:nvPr/>
        </p:nvSpPr>
        <p:spPr>
          <a:xfrm>
            <a:off x="135834" y="2126405"/>
            <a:ext cx="2912166" cy="3166816"/>
          </a:xfrm>
          <a:prstGeom prst="roundRect">
            <a:avLst/>
          </a:prstGeom>
          <a:gradFill>
            <a:gsLst>
              <a:gs pos="0">
                <a:schemeClr val="accent1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1">
                  <a:tint val="48000"/>
                  <a:satMod val="150000"/>
                  <a:alpha val="50000"/>
                </a:schemeClr>
              </a:gs>
              <a:gs pos="100000">
                <a:schemeClr val="accent1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/>
              <a:t>O Prototipação não indica como construir o produto.</a:t>
            </a:r>
          </a:p>
          <a:p>
            <a:r>
              <a:rPr lang="pt-BR" dirty="0"/>
              <a:t>Podemos mesclar aqui fases de outros modelos, como as de Projeto, Codificação, Testes e Manutenção do Cascata.</a:t>
            </a:r>
          </a:p>
        </p:txBody>
      </p:sp>
    </p:spTree>
    <p:extLst>
      <p:ext uri="{BB962C8B-B14F-4D97-AF65-F5344CB8AC3E}">
        <p14:creationId xmlns:p14="http://schemas.microsoft.com/office/powerpoint/2010/main" val="17178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Prototipação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Problemas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Prototipação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Cliente não sabe que, para o software (protótipo) que ele vê não foi considerado, durante o desenvolvimento, a qualidade global e a </a:t>
            </a:r>
            <a:r>
              <a:rPr lang="pt-BR" dirty="0" err="1"/>
              <a:t>manutenibilidade</a:t>
            </a:r>
            <a:r>
              <a:rPr lang="pt-BR" dirty="0"/>
              <a:t> a longo prazo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Cliente não aceita bem a ideia que a versão final do software vai ser construída e "força" a utilização do protótipo como produto final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Desenvolvedor frequentemente faz uma implementação comprometida (utilizando o que está disponível) com o objetivo de produzir rapidamente um protótipo</a:t>
            </a:r>
          </a:p>
          <a:p>
            <a:pPr lvl="1" algn="just"/>
            <a:r>
              <a:rPr lang="pt-BR" dirty="0"/>
              <a:t>Com o passar do tempo ele se familiariza com essas escolhas e esquece que elas não são apropriadas para o produto final</a:t>
            </a:r>
          </a:p>
        </p:txBody>
      </p:sp>
    </p:spTree>
    <p:extLst>
      <p:ext uri="{BB962C8B-B14F-4D97-AF65-F5344CB8AC3E}">
        <p14:creationId xmlns:p14="http://schemas.microsoft.com/office/powerpoint/2010/main" val="399211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Prototipação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Considerações Finais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Prototipação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Ainda que possam ocorrer problemas, a prototipação é um ciclo de vida eficiente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A chave é a definição das regras de negócio logo no início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O cliente e o desenvolvedor devem ambos concordar que o protótipo seja construído para servir como um mecanismo a fim de definir os requisitos</a:t>
            </a:r>
          </a:p>
        </p:txBody>
      </p:sp>
    </p:spTree>
    <p:extLst>
      <p:ext uri="{BB962C8B-B14F-4D97-AF65-F5344CB8AC3E}">
        <p14:creationId xmlns:p14="http://schemas.microsoft.com/office/powerpoint/2010/main" val="211723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RAD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i="1" u="sng" dirty="0"/>
              <a:t>RAD</a:t>
            </a:r>
            <a:r>
              <a:rPr lang="pt-BR" dirty="0"/>
              <a:t> (</a:t>
            </a:r>
            <a:r>
              <a:rPr lang="pt-BR" i="1" dirty="0" err="1"/>
              <a:t>Rapid</a:t>
            </a:r>
            <a:r>
              <a:rPr lang="pt-BR" i="1" dirty="0"/>
              <a:t> </a:t>
            </a:r>
            <a:r>
              <a:rPr lang="pt-BR" i="1" dirty="0" err="1"/>
              <a:t>Application</a:t>
            </a:r>
            <a:r>
              <a:rPr lang="pt-BR" i="1" dirty="0"/>
              <a:t> </a:t>
            </a:r>
            <a:r>
              <a:rPr lang="pt-BR" i="1" dirty="0" err="1"/>
              <a:t>Development</a:t>
            </a:r>
            <a:r>
              <a:rPr lang="pt-BR" dirty="0"/>
              <a:t>) é um modelo </a:t>
            </a:r>
            <a:r>
              <a:rPr lang="pt-BR" dirty="0">
                <a:solidFill>
                  <a:srgbClr val="800000"/>
                </a:solidFill>
              </a:rPr>
              <a:t>iterativo</a:t>
            </a:r>
            <a:r>
              <a:rPr lang="pt-BR" dirty="0"/>
              <a:t> e </a:t>
            </a:r>
            <a:r>
              <a:rPr lang="pt-BR" dirty="0">
                <a:solidFill>
                  <a:srgbClr val="800000"/>
                </a:solidFill>
              </a:rPr>
              <a:t>incremental</a:t>
            </a:r>
            <a:r>
              <a:rPr lang="pt-BR" dirty="0"/>
              <a:t> que enfatiza um </a:t>
            </a:r>
            <a:r>
              <a:rPr lang="pt-BR" u="sng" dirty="0"/>
              <a:t>ciclo</a:t>
            </a:r>
            <a:r>
              <a:rPr lang="pt-BR" dirty="0"/>
              <a:t> de desenvolvimento extremamente </a:t>
            </a:r>
            <a:r>
              <a:rPr lang="pt-BR" u="sng" dirty="0"/>
              <a:t>curto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O desenvolvimento rápido é obtido usando uma </a:t>
            </a:r>
            <a:r>
              <a:rPr lang="pt-BR" u="sng" dirty="0"/>
              <a:t>abordagem</a:t>
            </a:r>
            <a:r>
              <a:rPr lang="pt-BR" dirty="0"/>
              <a:t> de construção baseada em </a:t>
            </a:r>
            <a:r>
              <a:rPr lang="pt-BR" u="sng" dirty="0"/>
              <a:t>componentes</a:t>
            </a:r>
          </a:p>
        </p:txBody>
      </p:sp>
    </p:spTree>
    <p:extLst>
      <p:ext uri="{BB962C8B-B14F-4D97-AF65-F5344CB8AC3E}">
        <p14:creationId xmlns:p14="http://schemas.microsoft.com/office/powerpoint/2010/main" val="12127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Métodos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Proporcionam os detalhes de como fazer para construir o software: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Planejamento e estimativa de projeto</a:t>
            </a:r>
          </a:p>
          <a:p>
            <a:pPr lvl="1"/>
            <a:r>
              <a:rPr lang="pt-BR" dirty="0"/>
              <a:t>Análise de requisitos de software e de sistemas</a:t>
            </a:r>
          </a:p>
          <a:p>
            <a:pPr lvl="1"/>
            <a:r>
              <a:rPr lang="pt-BR" dirty="0"/>
              <a:t>Projeto da estrutura de dados</a:t>
            </a:r>
          </a:p>
          <a:p>
            <a:pPr lvl="1"/>
            <a:r>
              <a:rPr lang="pt-BR" dirty="0"/>
              <a:t>Codificação</a:t>
            </a:r>
          </a:p>
          <a:p>
            <a:pPr lvl="1"/>
            <a:r>
              <a:rPr lang="pt-BR" dirty="0"/>
              <a:t>Teste</a:t>
            </a:r>
          </a:p>
          <a:p>
            <a:pPr lvl="1"/>
            <a:r>
              <a:rPr lang="pt-BR" dirty="0"/>
              <a:t>Manutenção</a:t>
            </a:r>
          </a:p>
        </p:txBody>
      </p:sp>
    </p:spTree>
    <p:extLst>
      <p:ext uri="{BB962C8B-B14F-4D97-AF65-F5344CB8AC3E}">
        <p14:creationId xmlns:p14="http://schemas.microsoft.com/office/powerpoint/2010/main" val="276754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RAD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Modelo </a:t>
            </a:r>
            <a:r>
              <a:rPr lang="pt-BR" sz="2200" dirty="0">
                <a:solidFill>
                  <a:srgbClr val="000090"/>
                </a:solidFill>
              </a:rPr>
              <a:t>[Pressman 2010]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  <p:pic>
        <p:nvPicPr>
          <p:cNvPr id="4" name="Picture 3" descr="rad.png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40" y="1447800"/>
            <a:ext cx="7819088" cy="52578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700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RAD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Considerações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Os </a:t>
            </a:r>
            <a:r>
              <a:rPr lang="pt-BR" u="sng" dirty="0"/>
              <a:t>requisitos</a:t>
            </a:r>
            <a:r>
              <a:rPr lang="pt-BR" dirty="0"/>
              <a:t> devem ser bem </a:t>
            </a:r>
            <a:r>
              <a:rPr lang="pt-BR" u="sng" dirty="0"/>
              <a:t>entendidos</a:t>
            </a:r>
            <a:r>
              <a:rPr lang="pt-BR" dirty="0"/>
              <a:t> e o </a:t>
            </a:r>
            <a:r>
              <a:rPr lang="pt-BR" u="sng" dirty="0"/>
              <a:t>alcance</a:t>
            </a:r>
            <a:r>
              <a:rPr lang="pt-BR" dirty="0"/>
              <a:t> do projeto </a:t>
            </a:r>
            <a:r>
              <a:rPr lang="pt-BR" u="sng" dirty="0"/>
              <a:t>restrito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O modelo </a:t>
            </a:r>
            <a:r>
              <a:rPr lang="pt-BR" i="1" dirty="0"/>
              <a:t>RAD</a:t>
            </a:r>
            <a:r>
              <a:rPr lang="pt-BR" dirty="0"/>
              <a:t> é usado principalmente para aplicações de </a:t>
            </a:r>
            <a:r>
              <a:rPr lang="pt-BR" b="1" dirty="0"/>
              <a:t>sistema de informação</a:t>
            </a:r>
          </a:p>
          <a:p>
            <a:pPr lvl="1" algn="just"/>
            <a:r>
              <a:rPr lang="pt-BR" dirty="0"/>
              <a:t>Sistema que manipula dados e gera informação</a:t>
            </a:r>
          </a:p>
          <a:p>
            <a:pPr lvl="1" algn="just"/>
            <a:r>
              <a:rPr lang="pt-BR" dirty="0"/>
              <a:t>Abrange pessoas, máquinas, e/ou métodos organizados para coletar, processar, transmitir e disseminar dados que representam informação para o usuário e/ou cliente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Cada função principal pode ser direcionada para uma </a:t>
            </a:r>
            <a:r>
              <a:rPr lang="pt-BR" u="sng" dirty="0"/>
              <a:t>equipe</a:t>
            </a:r>
            <a:r>
              <a:rPr lang="pt-BR" dirty="0"/>
              <a:t> </a:t>
            </a:r>
            <a:r>
              <a:rPr lang="pt-BR" i="1" dirty="0"/>
              <a:t>RAD</a:t>
            </a:r>
            <a:r>
              <a:rPr lang="pt-BR" dirty="0"/>
              <a:t> </a:t>
            </a:r>
            <a:r>
              <a:rPr lang="pt-BR" u="sng" dirty="0"/>
              <a:t>separada</a:t>
            </a:r>
            <a:r>
              <a:rPr lang="pt-BR" dirty="0"/>
              <a:t> e então integrada para formar o todo</a:t>
            </a:r>
          </a:p>
        </p:txBody>
      </p:sp>
    </p:spTree>
    <p:extLst>
      <p:ext uri="{BB962C8B-B14F-4D97-AF65-F5344CB8AC3E}">
        <p14:creationId xmlns:p14="http://schemas.microsoft.com/office/powerpoint/2010/main" val="34150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RAD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375025" y="2366992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pt-BR" sz="240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4038600" y="2405092"/>
            <a:ext cx="0" cy="457200"/>
          </a:xfrm>
          <a:prstGeom prst="line">
            <a:avLst/>
          </a:prstGeom>
          <a:noFill/>
          <a:ln w="38100" cap="sq">
            <a:solidFill>
              <a:srgbClr val="99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822450" y="1979643"/>
            <a:ext cx="1716088" cy="835025"/>
          </a:xfrm>
          <a:prstGeom prst="rect">
            <a:avLst/>
          </a:prstGeom>
          <a:solidFill>
            <a:srgbClr val="DDDDDD"/>
          </a:solidFill>
          <a:ln w="12700" cap="sq">
            <a:solidFill>
              <a:srgbClr val="990000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PT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Modelagem do Negócio</a:t>
            </a:r>
            <a:endParaRPr lang="pt-BR" sz="240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584451" y="2824193"/>
            <a:ext cx="1878013" cy="835025"/>
          </a:xfrm>
          <a:prstGeom prst="rect">
            <a:avLst/>
          </a:prstGeom>
          <a:solidFill>
            <a:srgbClr val="DDDDDD"/>
          </a:solidFill>
          <a:ln w="12700" cap="sq">
            <a:solidFill>
              <a:srgbClr val="990000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PT" sz="24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Modelagem dos Dados</a:t>
            </a:r>
            <a:endParaRPr lang="pt-BR" sz="240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498850" y="3662393"/>
            <a:ext cx="1938338" cy="835025"/>
          </a:xfrm>
          <a:prstGeom prst="rect">
            <a:avLst/>
          </a:prstGeom>
          <a:solidFill>
            <a:srgbClr val="DDDDDD"/>
          </a:solidFill>
          <a:ln w="12700" cap="sq">
            <a:solidFill>
              <a:srgbClr val="990000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PT" sz="24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Modelagem do Processo</a:t>
            </a:r>
            <a:endParaRPr lang="pt-BR" sz="240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489450" y="4500593"/>
            <a:ext cx="1860550" cy="835025"/>
          </a:xfrm>
          <a:prstGeom prst="rect">
            <a:avLst/>
          </a:prstGeom>
          <a:solidFill>
            <a:srgbClr val="DDDDDD"/>
          </a:solidFill>
          <a:ln w="12700" cap="sq">
            <a:solidFill>
              <a:srgbClr val="990000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PT" sz="24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Geração da Aplicação</a:t>
            </a:r>
            <a:endParaRPr lang="pt-BR" sz="240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403850" y="5338793"/>
            <a:ext cx="2139950" cy="835025"/>
          </a:xfrm>
          <a:prstGeom prst="rect">
            <a:avLst/>
          </a:prstGeom>
          <a:solidFill>
            <a:srgbClr val="DDDDDD"/>
          </a:solidFill>
          <a:ln w="12700" cap="sq">
            <a:solidFill>
              <a:srgbClr val="990000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PT" sz="24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Teste e Modificação</a:t>
            </a:r>
            <a:endParaRPr lang="pt-BR" sz="240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3575050" y="2405092"/>
            <a:ext cx="457200" cy="0"/>
          </a:xfrm>
          <a:prstGeom prst="line">
            <a:avLst/>
          </a:prstGeom>
          <a:noFill/>
          <a:ln w="38100" cap="sq">
            <a:solidFill>
              <a:srgbClr val="99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>
            <a:off x="4489450" y="3243292"/>
            <a:ext cx="457200" cy="0"/>
          </a:xfrm>
          <a:prstGeom prst="line">
            <a:avLst/>
          </a:prstGeom>
          <a:noFill/>
          <a:ln w="38100" cap="sq">
            <a:solidFill>
              <a:srgbClr val="99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946650" y="3243292"/>
            <a:ext cx="0" cy="457200"/>
          </a:xfrm>
          <a:prstGeom prst="line">
            <a:avLst/>
          </a:prstGeom>
          <a:noFill/>
          <a:ln w="38100" cap="sq">
            <a:solidFill>
              <a:srgbClr val="99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5480050" y="4081492"/>
            <a:ext cx="457200" cy="0"/>
          </a:xfrm>
          <a:prstGeom prst="line">
            <a:avLst/>
          </a:prstGeom>
          <a:noFill/>
          <a:ln w="38100" cap="sq">
            <a:solidFill>
              <a:srgbClr val="99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5937250" y="4081492"/>
            <a:ext cx="0" cy="457200"/>
          </a:xfrm>
          <a:prstGeom prst="line">
            <a:avLst/>
          </a:prstGeom>
          <a:noFill/>
          <a:ln w="38100" cap="sq">
            <a:solidFill>
              <a:srgbClr val="99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>
            <a:off x="6394450" y="4919692"/>
            <a:ext cx="457200" cy="0"/>
          </a:xfrm>
          <a:prstGeom prst="line">
            <a:avLst/>
          </a:prstGeom>
          <a:noFill/>
          <a:ln w="38100" cap="sq">
            <a:solidFill>
              <a:srgbClr val="99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>
            <a:off x="6851650" y="4919692"/>
            <a:ext cx="0" cy="457200"/>
          </a:xfrm>
          <a:prstGeom prst="line">
            <a:avLst/>
          </a:prstGeom>
          <a:noFill/>
          <a:ln w="38100" cap="sq">
            <a:solidFill>
              <a:srgbClr val="99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143401" y="1554163"/>
            <a:ext cx="1102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Equipe 1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5984875" y="2217768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4" name="Group 19"/>
          <p:cNvGrpSpPr>
            <a:grpSpLocks/>
          </p:cNvGrpSpPr>
          <p:nvPr/>
        </p:nvGrpSpPr>
        <p:grpSpPr bwMode="auto">
          <a:xfrm>
            <a:off x="4368800" y="2009805"/>
            <a:ext cx="4883150" cy="3249612"/>
            <a:chOff x="2016" y="1299"/>
            <a:chExt cx="3076" cy="2047"/>
          </a:xfrm>
        </p:grpSpPr>
        <p:sp>
          <p:nvSpPr>
            <p:cNvPr id="25" name="Text Box 20"/>
            <p:cNvSpPr txBox="1">
              <a:spLocks noChangeArrowheads="1"/>
            </p:cNvSpPr>
            <p:nvPr/>
          </p:nvSpPr>
          <p:spPr bwMode="auto">
            <a:xfrm>
              <a:off x="2016" y="1299"/>
              <a:ext cx="923" cy="450"/>
            </a:xfrm>
            <a:prstGeom prst="rect">
              <a:avLst/>
            </a:prstGeom>
            <a:solidFill>
              <a:srgbClr val="DDDDDD"/>
            </a:solidFill>
            <a:ln w="12700" cap="sq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PT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Modelagem do Negócio</a:t>
              </a:r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425" y="1701"/>
              <a:ext cx="1010" cy="450"/>
            </a:xfrm>
            <a:prstGeom prst="rect">
              <a:avLst/>
            </a:prstGeom>
            <a:solidFill>
              <a:srgbClr val="DDDDDD"/>
            </a:solidFill>
            <a:ln w="12700" cap="sq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PT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Modelagem dos Dados</a:t>
              </a:r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Text Box 22"/>
            <p:cNvSpPr txBox="1">
              <a:spLocks noChangeArrowheads="1"/>
            </p:cNvSpPr>
            <p:nvPr/>
          </p:nvSpPr>
          <p:spPr bwMode="auto">
            <a:xfrm>
              <a:off x="2917" y="2097"/>
              <a:ext cx="1042" cy="450"/>
            </a:xfrm>
            <a:prstGeom prst="rect">
              <a:avLst/>
            </a:prstGeom>
            <a:solidFill>
              <a:srgbClr val="DDDDDD"/>
            </a:solidFill>
            <a:ln w="12700" cap="sq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PT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Modelagem do Processo</a:t>
              </a:r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" name="Text Box 23"/>
            <p:cNvSpPr txBox="1">
              <a:spLocks noChangeArrowheads="1"/>
            </p:cNvSpPr>
            <p:nvPr/>
          </p:nvSpPr>
          <p:spPr bwMode="auto">
            <a:xfrm>
              <a:off x="3450" y="2497"/>
              <a:ext cx="1000" cy="450"/>
            </a:xfrm>
            <a:prstGeom prst="rect">
              <a:avLst/>
            </a:prstGeom>
            <a:solidFill>
              <a:srgbClr val="DDDDDD"/>
            </a:solidFill>
            <a:ln w="12700" cap="sq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PT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Geração da Aplicação</a:t>
              </a:r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9" name="Text Box 24"/>
            <p:cNvSpPr txBox="1">
              <a:spLocks noChangeArrowheads="1"/>
            </p:cNvSpPr>
            <p:nvPr/>
          </p:nvSpPr>
          <p:spPr bwMode="auto">
            <a:xfrm>
              <a:off x="3941" y="2896"/>
              <a:ext cx="1151" cy="450"/>
            </a:xfrm>
            <a:prstGeom prst="rect">
              <a:avLst/>
            </a:prstGeom>
            <a:solidFill>
              <a:srgbClr val="DDDDDD"/>
            </a:solidFill>
            <a:ln w="12700" cap="sq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PT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Teste e Modificação</a:t>
              </a:r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>
              <a:off x="2958" y="1526"/>
              <a:ext cx="246" cy="0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>
              <a:off x="3204" y="1526"/>
              <a:ext cx="0" cy="217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Line 27"/>
            <p:cNvSpPr>
              <a:spLocks noChangeShapeType="1"/>
            </p:cNvSpPr>
            <p:nvPr/>
          </p:nvSpPr>
          <p:spPr bwMode="auto">
            <a:xfrm>
              <a:off x="3450" y="1924"/>
              <a:ext cx="246" cy="0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Line 28"/>
            <p:cNvSpPr>
              <a:spLocks noChangeShapeType="1"/>
            </p:cNvSpPr>
            <p:nvPr/>
          </p:nvSpPr>
          <p:spPr bwMode="auto">
            <a:xfrm>
              <a:off x="3696" y="1924"/>
              <a:ext cx="0" cy="218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3982" y="2323"/>
              <a:ext cx="246" cy="0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Line 30"/>
            <p:cNvSpPr>
              <a:spLocks noChangeShapeType="1"/>
            </p:cNvSpPr>
            <p:nvPr/>
          </p:nvSpPr>
          <p:spPr bwMode="auto">
            <a:xfrm>
              <a:off x="4228" y="2323"/>
              <a:ext cx="0" cy="217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Line 31"/>
            <p:cNvSpPr>
              <a:spLocks noChangeShapeType="1"/>
            </p:cNvSpPr>
            <p:nvPr/>
          </p:nvSpPr>
          <p:spPr bwMode="auto">
            <a:xfrm>
              <a:off x="4474" y="2721"/>
              <a:ext cx="246" cy="0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Line 32"/>
            <p:cNvSpPr>
              <a:spLocks noChangeShapeType="1"/>
            </p:cNvSpPr>
            <p:nvPr/>
          </p:nvSpPr>
          <p:spPr bwMode="auto">
            <a:xfrm>
              <a:off x="4720" y="2721"/>
              <a:ext cx="0" cy="218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4430989" y="1554163"/>
            <a:ext cx="11027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Equipe 2</a:t>
            </a:r>
          </a:p>
        </p:txBody>
      </p:sp>
      <p:grpSp>
        <p:nvGrpSpPr>
          <p:cNvPr id="39" name="Group 34"/>
          <p:cNvGrpSpPr>
            <a:grpSpLocks/>
          </p:cNvGrpSpPr>
          <p:nvPr/>
        </p:nvGrpSpPr>
        <p:grpSpPr bwMode="auto">
          <a:xfrm>
            <a:off x="6280150" y="1477992"/>
            <a:ext cx="4121150" cy="2897188"/>
            <a:chOff x="768" y="1982"/>
            <a:chExt cx="3076" cy="2009"/>
          </a:xfrm>
        </p:grpSpPr>
        <p:sp>
          <p:nvSpPr>
            <p:cNvPr id="40" name="Text Box 35"/>
            <p:cNvSpPr txBox="1">
              <a:spLocks noChangeArrowheads="1"/>
            </p:cNvSpPr>
            <p:nvPr/>
          </p:nvSpPr>
          <p:spPr bwMode="auto">
            <a:xfrm>
              <a:off x="1455" y="2165"/>
              <a:ext cx="1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pt-BR" sz="160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Text Box 36"/>
            <p:cNvSpPr txBox="1">
              <a:spLocks noChangeArrowheads="1"/>
            </p:cNvSpPr>
            <p:nvPr/>
          </p:nvSpPr>
          <p:spPr bwMode="auto">
            <a:xfrm>
              <a:off x="768" y="1982"/>
              <a:ext cx="923" cy="412"/>
            </a:xfrm>
            <a:prstGeom prst="rect">
              <a:avLst/>
            </a:prstGeom>
            <a:solidFill>
              <a:srgbClr val="DDDDDD"/>
            </a:solidFill>
            <a:ln w="12700" cap="sq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PT" sz="160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Modelagem do Negócio</a:t>
              </a:r>
              <a:endParaRPr lang="pt-BR" sz="160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Text Box 37"/>
            <p:cNvSpPr txBox="1">
              <a:spLocks noChangeArrowheads="1"/>
            </p:cNvSpPr>
            <p:nvPr/>
          </p:nvSpPr>
          <p:spPr bwMode="auto">
            <a:xfrm>
              <a:off x="1177" y="2384"/>
              <a:ext cx="1011" cy="412"/>
            </a:xfrm>
            <a:prstGeom prst="rect">
              <a:avLst/>
            </a:prstGeom>
            <a:solidFill>
              <a:srgbClr val="DDDDDD"/>
            </a:solidFill>
            <a:ln w="12700" cap="sq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PT" sz="160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Modelagem dos Dados</a:t>
              </a:r>
              <a:endParaRPr lang="pt-BR" sz="160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3" name="Text Box 38"/>
            <p:cNvSpPr txBox="1">
              <a:spLocks noChangeArrowheads="1"/>
            </p:cNvSpPr>
            <p:nvPr/>
          </p:nvSpPr>
          <p:spPr bwMode="auto">
            <a:xfrm>
              <a:off x="1669" y="2780"/>
              <a:ext cx="1042" cy="412"/>
            </a:xfrm>
            <a:prstGeom prst="rect">
              <a:avLst/>
            </a:prstGeom>
            <a:solidFill>
              <a:srgbClr val="DDDDDD"/>
            </a:solidFill>
            <a:ln w="12700" cap="sq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PT" sz="160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Modelagem do Processo</a:t>
              </a:r>
              <a:endParaRPr lang="pt-BR" sz="160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4" name="Text Box 39"/>
            <p:cNvSpPr txBox="1">
              <a:spLocks noChangeArrowheads="1"/>
            </p:cNvSpPr>
            <p:nvPr/>
          </p:nvSpPr>
          <p:spPr bwMode="auto">
            <a:xfrm>
              <a:off x="2202" y="3181"/>
              <a:ext cx="1000" cy="412"/>
            </a:xfrm>
            <a:prstGeom prst="rect">
              <a:avLst/>
            </a:prstGeom>
            <a:solidFill>
              <a:srgbClr val="DDDDDD"/>
            </a:solidFill>
            <a:ln w="12700" cap="sq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PT" sz="160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Geração da Aplicação</a:t>
              </a:r>
              <a:endParaRPr lang="pt-BR" sz="160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5" name="Text Box 40"/>
            <p:cNvSpPr txBox="1">
              <a:spLocks noChangeArrowheads="1"/>
            </p:cNvSpPr>
            <p:nvPr/>
          </p:nvSpPr>
          <p:spPr bwMode="auto">
            <a:xfrm>
              <a:off x="2693" y="3579"/>
              <a:ext cx="1151" cy="412"/>
            </a:xfrm>
            <a:prstGeom prst="rect">
              <a:avLst/>
            </a:prstGeom>
            <a:solidFill>
              <a:srgbClr val="DDDDDD"/>
            </a:solidFill>
            <a:ln w="12700" cap="sq">
              <a:solidFill>
                <a:srgbClr val="990000"/>
              </a:solidFill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PT" sz="1600">
                  <a:solidFill>
                    <a:srgbClr val="000000"/>
                  </a:solidFill>
                  <a:latin typeface="Calibri" pitchFamily="34" charset="0"/>
                  <a:cs typeface="Calibri" pitchFamily="34" charset="0"/>
                </a:rPr>
                <a:t>Teste e Modificação</a:t>
              </a:r>
              <a:endParaRPr lang="pt-BR" sz="1600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6" name="Line 41"/>
            <p:cNvSpPr>
              <a:spLocks noChangeShapeType="1"/>
            </p:cNvSpPr>
            <p:nvPr/>
          </p:nvSpPr>
          <p:spPr bwMode="auto">
            <a:xfrm>
              <a:off x="1710" y="2190"/>
              <a:ext cx="246" cy="0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1956" y="2190"/>
              <a:ext cx="0" cy="217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Line 43"/>
            <p:cNvSpPr>
              <a:spLocks noChangeShapeType="1"/>
            </p:cNvSpPr>
            <p:nvPr/>
          </p:nvSpPr>
          <p:spPr bwMode="auto">
            <a:xfrm>
              <a:off x="2202" y="2588"/>
              <a:ext cx="246" cy="0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>
              <a:off x="2448" y="2588"/>
              <a:ext cx="0" cy="218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0" name="Line 45"/>
            <p:cNvSpPr>
              <a:spLocks noChangeShapeType="1"/>
            </p:cNvSpPr>
            <p:nvPr/>
          </p:nvSpPr>
          <p:spPr bwMode="auto">
            <a:xfrm>
              <a:off x="2734" y="2987"/>
              <a:ext cx="246" cy="0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1" name="Line 46"/>
            <p:cNvSpPr>
              <a:spLocks noChangeShapeType="1"/>
            </p:cNvSpPr>
            <p:nvPr/>
          </p:nvSpPr>
          <p:spPr bwMode="auto">
            <a:xfrm>
              <a:off x="2980" y="2987"/>
              <a:ext cx="0" cy="217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2" name="Line 47"/>
            <p:cNvSpPr>
              <a:spLocks noChangeShapeType="1"/>
            </p:cNvSpPr>
            <p:nvPr/>
          </p:nvSpPr>
          <p:spPr bwMode="auto">
            <a:xfrm>
              <a:off x="3226" y="3385"/>
              <a:ext cx="246" cy="0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>
              <a:off x="3472" y="3385"/>
              <a:ext cx="0" cy="218"/>
            </a:xfrm>
            <a:prstGeom prst="line">
              <a:avLst/>
            </a:prstGeom>
            <a:noFill/>
            <a:ln w="38100" cap="sq">
              <a:solidFill>
                <a:srgbClr val="9900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54" name="Text Box 49"/>
          <p:cNvSpPr txBox="1">
            <a:spLocks noChangeArrowheads="1"/>
          </p:cNvSpPr>
          <p:nvPr/>
        </p:nvSpPr>
        <p:spPr bwMode="auto">
          <a:xfrm>
            <a:off x="6406781" y="1066800"/>
            <a:ext cx="1110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Equipe </a:t>
            </a:r>
            <a:r>
              <a:rPr lang="pt-BR" b="1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</a:t>
            </a:r>
            <a:endParaRPr lang="pt-BR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 flipV="1">
            <a:off x="1828800" y="6250017"/>
            <a:ext cx="8610600" cy="0"/>
          </a:xfrm>
          <a:prstGeom prst="line">
            <a:avLst/>
          </a:prstGeom>
          <a:noFill/>
          <a:ln w="12700" cap="sq">
            <a:solidFill>
              <a:srgbClr val="99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1828800" y="3049617"/>
            <a:ext cx="0" cy="3276600"/>
          </a:xfrm>
          <a:prstGeom prst="line">
            <a:avLst/>
          </a:prstGeom>
          <a:noFill/>
          <a:ln w="12700">
            <a:solidFill>
              <a:srgbClr val="99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Line 52"/>
          <p:cNvSpPr>
            <a:spLocks noChangeShapeType="1"/>
          </p:cNvSpPr>
          <p:nvPr/>
        </p:nvSpPr>
        <p:spPr bwMode="auto">
          <a:xfrm>
            <a:off x="10423525" y="4726017"/>
            <a:ext cx="0" cy="1524000"/>
          </a:xfrm>
          <a:prstGeom prst="line">
            <a:avLst/>
          </a:prstGeom>
          <a:noFill/>
          <a:ln w="12700">
            <a:solidFill>
              <a:srgbClr val="9900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Text Box 53"/>
          <p:cNvSpPr txBox="1">
            <a:spLocks noChangeArrowheads="1"/>
          </p:cNvSpPr>
          <p:nvPr/>
        </p:nvSpPr>
        <p:spPr bwMode="auto">
          <a:xfrm>
            <a:off x="2590801" y="5869018"/>
            <a:ext cx="14462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b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60 a 90 dias</a:t>
            </a:r>
          </a:p>
        </p:txBody>
      </p:sp>
      <p:sp>
        <p:nvSpPr>
          <p:cNvPr id="60" name="Text Box 33"/>
          <p:cNvSpPr txBox="1">
            <a:spLocks noChangeArrowheads="1"/>
          </p:cNvSpPr>
          <p:nvPr/>
        </p:nvSpPr>
        <p:spPr bwMode="auto">
          <a:xfrm>
            <a:off x="3684994" y="6324600"/>
            <a:ext cx="52438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O sistema é dividido em </a:t>
            </a:r>
            <a:r>
              <a:rPr lang="pt-BR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módulos independentes</a:t>
            </a:r>
            <a:endParaRPr lang="pt-BR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72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RAD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Modelagem do Negócio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São levantados os </a:t>
            </a:r>
            <a:r>
              <a:rPr lang="pt-BR" dirty="0">
                <a:solidFill>
                  <a:srgbClr val="800000"/>
                </a:solidFill>
              </a:rPr>
              <a:t>processos de negócios</a:t>
            </a:r>
            <a:r>
              <a:rPr lang="pt-BR" dirty="0"/>
              <a:t> os quais o sistema oferecerá suporte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O </a:t>
            </a:r>
            <a:r>
              <a:rPr lang="pt-BR" dirty="0">
                <a:solidFill>
                  <a:srgbClr val="800000"/>
                </a:solidFill>
              </a:rPr>
              <a:t>fluxo de informações</a:t>
            </a:r>
            <a:r>
              <a:rPr lang="pt-BR" dirty="0"/>
              <a:t> entre as funções de negócio é modelado de modo a responder às seguintes questões:</a:t>
            </a:r>
          </a:p>
          <a:p>
            <a:pPr lvl="8" algn="just"/>
            <a:endParaRPr lang="pt-BR" dirty="0"/>
          </a:p>
          <a:p>
            <a:pPr lvl="1" algn="just"/>
            <a:r>
              <a:rPr lang="pt-BR" dirty="0"/>
              <a:t>Que informação direciona o processo de negócio?</a:t>
            </a:r>
          </a:p>
          <a:p>
            <a:pPr lvl="8" algn="just"/>
            <a:endParaRPr lang="pt-BR" dirty="0"/>
          </a:p>
          <a:p>
            <a:pPr lvl="1" algn="just"/>
            <a:r>
              <a:rPr lang="pt-BR" dirty="0"/>
              <a:t>Que informação é gerada?</a:t>
            </a:r>
          </a:p>
          <a:p>
            <a:pPr lvl="8" algn="just"/>
            <a:endParaRPr lang="pt-BR" dirty="0"/>
          </a:p>
          <a:p>
            <a:pPr lvl="1" algn="just"/>
            <a:r>
              <a:rPr lang="pt-BR" dirty="0"/>
              <a:t>Quem a gera?</a:t>
            </a:r>
          </a:p>
          <a:p>
            <a:pPr lvl="8" algn="just"/>
            <a:endParaRPr lang="pt-BR" dirty="0"/>
          </a:p>
          <a:p>
            <a:pPr lvl="1" algn="just"/>
            <a:r>
              <a:rPr lang="pt-BR" dirty="0"/>
              <a:t>Para onde vai a informação?</a:t>
            </a:r>
          </a:p>
          <a:p>
            <a:pPr lvl="8" algn="just"/>
            <a:endParaRPr lang="pt-BR" dirty="0"/>
          </a:p>
          <a:p>
            <a:pPr lvl="1" algn="just"/>
            <a:r>
              <a:rPr lang="pt-BR" dirty="0"/>
              <a:t>Quem a processa?</a:t>
            </a:r>
          </a:p>
        </p:txBody>
      </p:sp>
    </p:spTree>
    <p:extLst>
      <p:ext uri="{BB962C8B-B14F-4D97-AF65-F5344CB8AC3E}">
        <p14:creationId xmlns:p14="http://schemas.microsoft.com/office/powerpoint/2010/main" val="27146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RAD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Modelagem dos Dados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Responde a um conjunto de </a:t>
            </a:r>
            <a:r>
              <a:rPr lang="pt-BR" dirty="0">
                <a:solidFill>
                  <a:srgbClr val="800000"/>
                </a:solidFill>
              </a:rPr>
              <a:t>questões específicas</a:t>
            </a:r>
            <a:r>
              <a:rPr lang="pt-BR" dirty="0"/>
              <a:t> que são </a:t>
            </a:r>
            <a:r>
              <a:rPr lang="pt-BR" dirty="0">
                <a:solidFill>
                  <a:srgbClr val="800000"/>
                </a:solidFill>
              </a:rPr>
              <a:t>relevantes</a:t>
            </a:r>
            <a:r>
              <a:rPr lang="pt-BR" dirty="0"/>
              <a:t> a qualquer aplicação</a:t>
            </a:r>
          </a:p>
          <a:p>
            <a:pPr lvl="8"/>
            <a:endParaRPr lang="pt-BR" dirty="0"/>
          </a:p>
          <a:p>
            <a:r>
              <a:rPr lang="pt-BR" dirty="0"/>
              <a:t>O </a:t>
            </a:r>
            <a:r>
              <a:rPr lang="pt-BR" dirty="0">
                <a:solidFill>
                  <a:srgbClr val="800000"/>
                </a:solidFill>
              </a:rPr>
              <a:t>fluxo de informação</a:t>
            </a:r>
            <a:r>
              <a:rPr lang="pt-BR" dirty="0"/>
              <a:t> definido na fase de modelagem de negócio é </a:t>
            </a:r>
            <a:r>
              <a:rPr lang="pt-BR" dirty="0">
                <a:solidFill>
                  <a:srgbClr val="800000"/>
                </a:solidFill>
              </a:rPr>
              <a:t>refinado</a:t>
            </a:r>
            <a:r>
              <a:rPr lang="pt-BR" dirty="0"/>
              <a:t> para extrair: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Os principais </a:t>
            </a:r>
            <a:r>
              <a:rPr lang="pt-BR" u="sng" dirty="0">
                <a:solidFill>
                  <a:srgbClr val="800000"/>
                </a:solidFill>
              </a:rPr>
              <a:t>objetos de dados</a:t>
            </a:r>
            <a:br>
              <a:rPr lang="pt-BR" dirty="0"/>
            </a:br>
            <a:r>
              <a:rPr lang="pt-BR" dirty="0"/>
              <a:t>a serem processados pelo sistema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Qual a composição de cada um dos objetos de dados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Onde costumam ficar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Qual a </a:t>
            </a:r>
            <a:r>
              <a:rPr lang="pt-BR" u="sng" dirty="0">
                <a:solidFill>
                  <a:srgbClr val="800000"/>
                </a:solidFill>
              </a:rPr>
              <a:t>relação</a:t>
            </a:r>
            <a:r>
              <a:rPr lang="pt-BR" dirty="0"/>
              <a:t> entre eles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Quais as relações entre os objetos e os processos que os transformam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705600" y="3276600"/>
            <a:ext cx="3429000" cy="1066800"/>
          </a:xfrm>
          <a:prstGeom prst="wedgeRoundRectCallout">
            <a:avLst>
              <a:gd name="adj1" fmla="val -77579"/>
              <a:gd name="adj2" fmla="val -3180"/>
              <a:gd name="adj3" fmla="val 16667"/>
            </a:avLst>
          </a:prstGeom>
          <a:gradFill>
            <a:gsLst>
              <a:gs pos="0">
                <a:schemeClr val="accent2">
                  <a:shade val="70000"/>
                  <a:satMod val="150000"/>
                  <a:alpha val="60000"/>
                </a:schemeClr>
              </a:gs>
              <a:gs pos="34000">
                <a:schemeClr val="accent2">
                  <a:shade val="70000"/>
                  <a:satMod val="140000"/>
                  <a:alpha val="60000"/>
                </a:schemeClr>
              </a:gs>
              <a:gs pos="70000">
                <a:schemeClr val="accent2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2">
                  <a:tint val="100000"/>
                  <a:shade val="100000"/>
                  <a:satMod val="100000"/>
                  <a:alpha val="60000"/>
                </a:schemeClr>
              </a:gs>
            </a:gsLst>
          </a:gradFill>
          <a:effectLst>
            <a:outerShdw blurRad="38100" dist="25400" dir="2700000" algn="tl" rotWithShape="0">
              <a:srgbClr val="000000">
                <a:alpha val="60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Entidades que representam um </a:t>
            </a:r>
            <a:r>
              <a:rPr lang="en-US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conjunto de atributos</a:t>
            </a:r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 Ex: pessoa, pagamento, carro etc.  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410200" y="5181600"/>
            <a:ext cx="4953000" cy="1066800"/>
          </a:xfrm>
          <a:prstGeom prst="wedgeRoundRectCallout">
            <a:avLst>
              <a:gd name="adj1" fmla="val -80452"/>
              <a:gd name="adj2" fmla="val -276"/>
              <a:gd name="adj3" fmla="val 16667"/>
            </a:avLst>
          </a:prstGeom>
          <a:gradFill>
            <a:gsLst>
              <a:gs pos="0">
                <a:schemeClr val="accent2">
                  <a:shade val="70000"/>
                  <a:satMod val="150000"/>
                  <a:alpha val="60000"/>
                </a:schemeClr>
              </a:gs>
              <a:gs pos="34000">
                <a:schemeClr val="accent2">
                  <a:shade val="70000"/>
                  <a:satMod val="140000"/>
                  <a:alpha val="60000"/>
                </a:schemeClr>
              </a:gs>
              <a:gs pos="70000">
                <a:schemeClr val="accent2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2">
                  <a:tint val="100000"/>
                  <a:shade val="100000"/>
                  <a:satMod val="100000"/>
                  <a:alpha val="60000"/>
                </a:schemeClr>
              </a:gs>
            </a:gsLst>
          </a:gradFill>
          <a:effectLst>
            <a:outerShdw blurRad="38100" dist="25400" dir="2700000" algn="tl" rotWithShape="0">
              <a:srgbClr val="000000">
                <a:alpha val="60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Ex: uma pessoa pode possuir um carro, onde o relacionamento </a:t>
            </a:r>
            <a:r>
              <a:rPr lang="en-US" sz="1800" i="1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possuir</a:t>
            </a:r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conota uma conexão específica entre pessoa e carro</a:t>
            </a:r>
          </a:p>
        </p:txBody>
      </p:sp>
    </p:spTree>
    <p:extLst>
      <p:ext uri="{BB962C8B-B14F-4D97-AF65-F5344CB8AC3E}">
        <p14:creationId xmlns:p14="http://schemas.microsoft.com/office/powerpoint/2010/main" val="292476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RAD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Modelagem do Processo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objetos de dados definidos na modelagem de dados são transformados para se obter o fluxo necessário para implementar uma função do negócio</a:t>
            </a:r>
          </a:p>
          <a:p>
            <a:pPr lvl="8"/>
            <a:endParaRPr lang="pt-BR" dirty="0"/>
          </a:p>
          <a:p>
            <a:r>
              <a:rPr lang="pt-BR" dirty="0"/>
              <a:t>Descrições do processamento são criadas para adicionar, modificar, descartar ou recuperar um objeto de dados</a:t>
            </a:r>
          </a:p>
        </p:txBody>
      </p:sp>
    </p:spTree>
    <p:extLst>
      <p:ext uri="{BB962C8B-B14F-4D97-AF65-F5344CB8AC3E}">
        <p14:creationId xmlns:p14="http://schemas.microsoft.com/office/powerpoint/2010/main" val="110089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RAD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Geração da Aplicação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i="1" dirty="0"/>
              <a:t>RAD</a:t>
            </a:r>
            <a:r>
              <a:rPr lang="pt-BR" dirty="0"/>
              <a:t> considera o uso de </a:t>
            </a:r>
            <a:r>
              <a:rPr lang="pt-BR" b="1" dirty="0"/>
              <a:t>técnicas de quarta geração</a:t>
            </a:r>
          </a:p>
          <a:p>
            <a:pPr lvl="1"/>
            <a:r>
              <a:rPr lang="pt-BR" dirty="0"/>
              <a:t>Ferramentas de </a:t>
            </a:r>
            <a:r>
              <a:rPr lang="pt-BR" dirty="0">
                <a:solidFill>
                  <a:srgbClr val="800000"/>
                </a:solidFill>
              </a:rPr>
              <a:t>alto nível</a:t>
            </a:r>
          </a:p>
          <a:p>
            <a:pPr lvl="8"/>
            <a:endParaRPr lang="pt-BR" dirty="0"/>
          </a:p>
          <a:p>
            <a:r>
              <a:rPr lang="pt-BR" dirty="0"/>
              <a:t>Trabalha com a reutilização de componentes de programa existentes quando possível</a:t>
            </a:r>
          </a:p>
          <a:p>
            <a:pPr lvl="1"/>
            <a:r>
              <a:rPr lang="pt-BR" dirty="0"/>
              <a:t>ou cria componentes reutilizáveis</a:t>
            </a:r>
          </a:p>
          <a:p>
            <a:pPr lvl="8"/>
            <a:endParaRPr lang="pt-BR" dirty="0"/>
          </a:p>
          <a:p>
            <a:r>
              <a:rPr lang="pt-BR" dirty="0"/>
              <a:t>São utilizadas ferramentas automatizadas para facilitar a construção do software</a:t>
            </a:r>
          </a:p>
          <a:p>
            <a:pPr lvl="1"/>
            <a:r>
              <a:rPr lang="pt-BR" dirty="0" err="1"/>
              <a:t>Ex</a:t>
            </a:r>
            <a:r>
              <a:rPr lang="pt-BR" dirty="0"/>
              <a:t>: Visual Studio, Eclipse, Android Studio, </a:t>
            </a:r>
            <a:r>
              <a:rPr lang="pt-BR" dirty="0" err="1"/>
              <a:t>Xcode</a:t>
            </a:r>
            <a:r>
              <a:rPr lang="pt-BR" dirty="0"/>
              <a:t>, VS </a:t>
            </a:r>
            <a:r>
              <a:rPr lang="pt-BR" dirty="0" err="1"/>
              <a:t>Code</a:t>
            </a:r>
            <a:r>
              <a:rPr lang="pt-BR" dirty="0"/>
              <a:t>, </a:t>
            </a:r>
            <a:r>
              <a:rPr lang="pt-BR" dirty="0" err="1"/>
              <a:t>etc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52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RAD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Teste e Modificação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o RAD enfatiza o reuso, muitos componentes já estão testados, reduzindo o tempo total de teste</a:t>
            </a:r>
          </a:p>
          <a:p>
            <a:pPr lvl="1"/>
            <a:r>
              <a:rPr lang="pt-BR" dirty="0"/>
              <a:t>Todavia os novos componentes devem ser testados e todas as interfaces devem ser exaustivamente exercitadas</a:t>
            </a:r>
          </a:p>
        </p:txBody>
      </p:sp>
    </p:spTree>
    <p:extLst>
      <p:ext uri="{BB962C8B-B14F-4D97-AF65-F5344CB8AC3E}">
        <p14:creationId xmlns:p14="http://schemas.microsoft.com/office/powerpoint/2010/main" val="7026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RAD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Vantagens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Permite o desenvolvimento rápido e/ou a prototipagem de aplicações</a:t>
            </a:r>
          </a:p>
          <a:p>
            <a:r>
              <a:rPr lang="pt-BR" sz="2000" dirty="0"/>
              <a:t>Criação e reutilização de componentes</a:t>
            </a:r>
          </a:p>
          <a:p>
            <a:r>
              <a:rPr lang="pt-BR" sz="2000" dirty="0"/>
              <a:t>Desenvolvimento conduzido em um nível mais alto de abstração</a:t>
            </a:r>
          </a:p>
          <a:p>
            <a:r>
              <a:rPr lang="pt-BR" sz="2000" dirty="0"/>
              <a:t> Visibilidade mais cedo (protótipos)</a:t>
            </a:r>
          </a:p>
          <a:p>
            <a:r>
              <a:rPr lang="pt-BR" sz="2000" dirty="0"/>
              <a:t> Maior flexibilidade</a:t>
            </a:r>
          </a:p>
          <a:p>
            <a:pPr lvl="1"/>
            <a:r>
              <a:rPr lang="pt-BR" sz="1800" dirty="0"/>
              <a:t>desenvolvedores podem </a:t>
            </a:r>
            <a:r>
              <a:rPr lang="pt-BR" sz="1800" dirty="0" err="1"/>
              <a:t>reprojetar</a:t>
            </a:r>
            <a:r>
              <a:rPr lang="pt-BR" sz="1800" dirty="0"/>
              <a:t> praticamente a vontade</a:t>
            </a:r>
          </a:p>
          <a:p>
            <a:r>
              <a:rPr lang="pt-BR" sz="2000" dirty="0"/>
              <a:t> Grande redução de codificação manual</a:t>
            </a:r>
          </a:p>
          <a:p>
            <a:pPr lvl="1"/>
            <a:r>
              <a:rPr lang="pt-BR" sz="1600" dirty="0" err="1"/>
              <a:t>Wizards</a:t>
            </a:r>
            <a:endParaRPr lang="pt-BR" sz="1600" dirty="0"/>
          </a:p>
          <a:p>
            <a:r>
              <a:rPr lang="pt-BR" sz="2000" dirty="0"/>
              <a:t> Envolvimento maior do usuário</a:t>
            </a:r>
          </a:p>
          <a:p>
            <a:r>
              <a:rPr lang="pt-BR" sz="2000" dirty="0"/>
              <a:t> Provável custo reduzido</a:t>
            </a:r>
          </a:p>
          <a:p>
            <a:pPr lvl="1"/>
            <a:r>
              <a:rPr lang="pt-BR" sz="1800" dirty="0"/>
              <a:t>tempo é dinheiro e também devido ao reuso</a:t>
            </a:r>
          </a:p>
          <a:p>
            <a:r>
              <a:rPr lang="pt-BR" sz="2000" dirty="0"/>
              <a:t> Aparência padronizada</a:t>
            </a:r>
          </a:p>
          <a:p>
            <a:pPr lvl="1"/>
            <a:r>
              <a:rPr lang="pt-BR" sz="1800" dirty="0" err="1"/>
              <a:t>APIs</a:t>
            </a:r>
            <a:r>
              <a:rPr lang="pt-BR" sz="1800" dirty="0"/>
              <a:t> e outros componentes reutilizáveis permitem uma aparência consistente</a:t>
            </a:r>
          </a:p>
        </p:txBody>
      </p:sp>
    </p:spTree>
    <p:extLst>
      <p:ext uri="{BB962C8B-B14F-4D97-AF65-F5344CB8AC3E}">
        <p14:creationId xmlns:p14="http://schemas.microsoft.com/office/powerpoint/2010/main" val="354067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RAD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Desvantagens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Exige recursos humanos suficientes para todas as equipes</a:t>
            </a:r>
          </a:p>
          <a:p>
            <a:pPr lvl="8"/>
            <a:endParaRPr lang="pt-BR" dirty="0"/>
          </a:p>
          <a:p>
            <a:r>
              <a:rPr lang="pt-BR" dirty="0"/>
              <a:t>Exige que desenvolvedores e clientes estejam comprometidos com as atividades de “fogo-rápido” a fim de terminar o projeto num prazo curto</a:t>
            </a:r>
          </a:p>
          <a:p>
            <a:pPr lvl="8"/>
            <a:endParaRPr lang="pt-BR" dirty="0"/>
          </a:p>
          <a:p>
            <a:r>
              <a:rPr lang="pt-BR" dirty="0"/>
              <a:t>Mais difícil de acompanhar o projeto</a:t>
            </a:r>
          </a:p>
          <a:p>
            <a:pPr lvl="1"/>
            <a:r>
              <a:rPr lang="pt-BR" dirty="0"/>
              <a:t>Não existe os marcos clássicos</a:t>
            </a:r>
          </a:p>
          <a:p>
            <a:pPr lvl="8"/>
            <a:endParaRPr lang="pt-BR" dirty="0"/>
          </a:p>
          <a:p>
            <a:r>
              <a:rPr lang="pt-BR" dirty="0"/>
              <a:t>Pode acidentalmente levar ao retorno das práticas caóticas no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85671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</a:rPr>
              <a:t>Processos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Constituem o elo de ligação entre os métodos e ferramentas:</a:t>
            </a:r>
          </a:p>
          <a:p>
            <a:pPr lvl="8"/>
            <a:endParaRPr lang="pt-BR" i="1" dirty="0"/>
          </a:p>
          <a:p>
            <a:pPr lvl="1"/>
            <a:r>
              <a:rPr lang="pt-BR" i="1" dirty="0"/>
              <a:t>Sequência em que os métodos serão aplicados</a:t>
            </a:r>
          </a:p>
          <a:p>
            <a:pPr lvl="8"/>
            <a:endParaRPr lang="pt-BR" i="1" dirty="0"/>
          </a:p>
          <a:p>
            <a:pPr lvl="1"/>
            <a:r>
              <a:rPr lang="pt-BR" i="1" dirty="0"/>
              <a:t>Produtos que se exige que sejam entregues</a:t>
            </a:r>
          </a:p>
          <a:p>
            <a:pPr lvl="8"/>
            <a:endParaRPr lang="pt-BR" i="1" dirty="0"/>
          </a:p>
          <a:p>
            <a:pPr lvl="1"/>
            <a:r>
              <a:rPr lang="pt-BR" i="1" dirty="0"/>
              <a:t>Controles que ajudam  assegurar a qualidade e coordenar as alterações</a:t>
            </a:r>
          </a:p>
          <a:p>
            <a:pPr lvl="8"/>
            <a:endParaRPr lang="pt-BR" i="1" dirty="0"/>
          </a:p>
          <a:p>
            <a:pPr lvl="1"/>
            <a:r>
              <a:rPr lang="pt-BR" i="1" dirty="0"/>
              <a:t>Marcos de referência que possibilitam administrar o progresso do software</a:t>
            </a:r>
          </a:p>
        </p:txBody>
      </p:sp>
    </p:spTree>
    <p:extLst>
      <p:ext uri="{BB962C8B-B14F-4D97-AF65-F5344CB8AC3E}">
        <p14:creationId xmlns:p14="http://schemas.microsoft.com/office/powerpoint/2010/main" val="203723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RAD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Considerações Finais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 RAD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Nem todos os tipos de aplicação são apropriadas para o </a:t>
            </a:r>
            <a:r>
              <a:rPr lang="pt-BR" i="1" dirty="0"/>
              <a:t>RAD</a:t>
            </a:r>
            <a:r>
              <a:rPr lang="pt-BR" dirty="0"/>
              <a:t>: 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Deve ser possível a modularização efetiva da aplicação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Se alto desempenho é uma característica e o desempenho é obtido sintonizando as interfaces dos componentes do sistema, a abordagem </a:t>
            </a:r>
            <a:r>
              <a:rPr lang="pt-BR" i="1" dirty="0"/>
              <a:t>RAD</a:t>
            </a:r>
            <a:r>
              <a:rPr lang="pt-BR" dirty="0"/>
              <a:t> pode não funcionar</a:t>
            </a:r>
          </a:p>
        </p:txBody>
      </p:sp>
    </p:spTree>
    <p:extLst>
      <p:ext uri="{BB962C8B-B14F-4D97-AF65-F5344CB8AC3E}">
        <p14:creationId xmlns:p14="http://schemas.microsoft.com/office/powerpoint/2010/main" val="240477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Evolutivos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Evolutivos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Existem </a:t>
            </a:r>
            <a:r>
              <a:rPr lang="pt-BR" dirty="0">
                <a:solidFill>
                  <a:srgbClr val="800000"/>
                </a:solidFill>
              </a:rPr>
              <a:t>situações</a:t>
            </a:r>
            <a:r>
              <a:rPr lang="pt-BR" dirty="0"/>
              <a:t> em que a engenharia de software necessita de um modelo de processo que possa </a:t>
            </a:r>
            <a:r>
              <a:rPr lang="pt-BR" dirty="0">
                <a:solidFill>
                  <a:srgbClr val="800000"/>
                </a:solidFill>
              </a:rPr>
              <a:t>acomodar</a:t>
            </a:r>
            <a:r>
              <a:rPr lang="pt-BR" dirty="0"/>
              <a:t> um produto que </a:t>
            </a:r>
            <a:r>
              <a:rPr lang="pt-BR" dirty="0">
                <a:solidFill>
                  <a:srgbClr val="800000"/>
                </a:solidFill>
              </a:rPr>
              <a:t>evolui</a:t>
            </a:r>
            <a:r>
              <a:rPr lang="pt-BR" dirty="0"/>
              <a:t> com o tempo: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Quando os requisitos de produto e de negócio mudam conforme o desenvolvimento procede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Quando de uma data de entrega apertada (mercado)</a:t>
            </a:r>
          </a:p>
          <a:p>
            <a:pPr lvl="2"/>
            <a:r>
              <a:rPr lang="pt-BR" dirty="0"/>
              <a:t>impossível a conclusão de um produto completo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Quando um conjunto de requisitos importantes é bem conhecido, porém os detalhes ainda devem ser definidos</a:t>
            </a:r>
          </a:p>
        </p:txBody>
      </p:sp>
    </p:spTree>
    <p:extLst>
      <p:ext uri="{BB962C8B-B14F-4D97-AF65-F5344CB8AC3E}">
        <p14:creationId xmlns:p14="http://schemas.microsoft.com/office/powerpoint/2010/main" val="8306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Modelos Evolutivos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Considerações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Evolutivos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Modelos evolutivos são </a:t>
            </a:r>
            <a:r>
              <a:rPr lang="pt-BR" b="1" dirty="0"/>
              <a:t>iterativos</a:t>
            </a:r>
            <a:r>
              <a:rPr lang="pt-BR" dirty="0"/>
              <a:t>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Possibilitam o desenvolvimento de </a:t>
            </a:r>
            <a:r>
              <a:rPr lang="pt-BR" dirty="0">
                <a:solidFill>
                  <a:srgbClr val="800000"/>
                </a:solidFill>
              </a:rPr>
              <a:t>versões</a:t>
            </a:r>
            <a:r>
              <a:rPr lang="pt-BR" dirty="0"/>
              <a:t> cada vez mais completas do software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Exemplos: Modelo Incremental e Modelo Espiral</a:t>
            </a:r>
          </a:p>
        </p:txBody>
      </p:sp>
    </p:spTree>
    <p:extLst>
      <p:ext uri="{BB962C8B-B14F-4D97-AF65-F5344CB8AC3E}">
        <p14:creationId xmlns:p14="http://schemas.microsoft.com/office/powerpoint/2010/main" val="15005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Incremental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Evolutivos - Modelo Incremental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modelo incremental combina elementos do modelo cascata (aplicado repetidamente) com a filosofia iterativa da prototipação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O objetivo é trabalhar junto do usuário para descobrir seus requisitos, de maneira </a:t>
            </a:r>
            <a:r>
              <a:rPr lang="pt-BR" dirty="0">
                <a:solidFill>
                  <a:srgbClr val="800000"/>
                </a:solidFill>
              </a:rPr>
              <a:t>incremental</a:t>
            </a:r>
            <a:r>
              <a:rPr lang="pt-BR" dirty="0"/>
              <a:t>, até que o produto final seja obtido</a:t>
            </a:r>
          </a:p>
        </p:txBody>
      </p:sp>
    </p:spTree>
    <p:extLst>
      <p:ext uri="{BB962C8B-B14F-4D97-AF65-F5344CB8AC3E}">
        <p14:creationId xmlns:p14="http://schemas.microsoft.com/office/powerpoint/2010/main" val="251821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Modelo Incremental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Incrementos </a:t>
            </a:r>
            <a:r>
              <a:rPr lang="pt-BR" sz="2200" dirty="0">
                <a:solidFill>
                  <a:srgbClr val="000090"/>
                </a:solidFill>
              </a:rPr>
              <a:t>[</a:t>
            </a:r>
            <a:r>
              <a:rPr lang="pt-BR" sz="2200" dirty="0" err="1">
                <a:solidFill>
                  <a:srgbClr val="000090"/>
                </a:solidFill>
              </a:rPr>
              <a:t>Sommerville</a:t>
            </a:r>
            <a:r>
              <a:rPr lang="pt-BR" sz="2200" dirty="0">
                <a:solidFill>
                  <a:srgbClr val="000090"/>
                </a:solidFill>
              </a:rPr>
              <a:t>]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Evolutivos - Modelo Incremental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4267200" y="1828800"/>
            <a:ext cx="3276600" cy="4495800"/>
          </a:xfrm>
          <a:prstGeom prst="rect">
            <a:avLst/>
          </a:prstGeom>
          <a:solidFill>
            <a:srgbClr val="DDDDDD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8107364" y="2286000"/>
            <a:ext cx="350837" cy="160338"/>
          </a:xfrm>
          <a:custGeom>
            <a:avLst/>
            <a:gdLst>
              <a:gd name="T0" fmla="*/ 2147483647 w 221"/>
              <a:gd name="T1" fmla="*/ 2147483647 h 101"/>
              <a:gd name="T2" fmla="*/ 0 w 221"/>
              <a:gd name="T3" fmla="*/ 0 h 101"/>
              <a:gd name="T4" fmla="*/ 2147483647 w 221"/>
              <a:gd name="T5" fmla="*/ 2147483647 h 101"/>
              <a:gd name="T6" fmla="*/ 0 w 221"/>
              <a:gd name="T7" fmla="*/ 2147483647 h 101"/>
              <a:gd name="T8" fmla="*/ 2147483647 w 221"/>
              <a:gd name="T9" fmla="*/ 2147483647 h 1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"/>
              <a:gd name="T16" fmla="*/ 0 h 101"/>
              <a:gd name="T17" fmla="*/ 221 w 221"/>
              <a:gd name="T18" fmla="*/ 101 h 1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" h="101">
                <a:moveTo>
                  <a:pt x="51" y="51"/>
                </a:moveTo>
                <a:lnTo>
                  <a:pt x="0" y="0"/>
                </a:lnTo>
                <a:lnTo>
                  <a:pt x="221" y="51"/>
                </a:lnTo>
                <a:lnTo>
                  <a:pt x="0" y="101"/>
                </a:lnTo>
                <a:lnTo>
                  <a:pt x="51" y="51"/>
                </a:lnTo>
                <a:close/>
              </a:path>
            </a:pathLst>
          </a:custGeom>
          <a:solidFill>
            <a:srgbClr val="000000"/>
          </a:solidFill>
          <a:ln w="26988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Text Box 7"/>
          <p:cNvSpPr txBox="1">
            <a:spLocks noChangeArrowheads="1"/>
          </p:cNvSpPr>
          <p:nvPr/>
        </p:nvSpPr>
        <p:spPr bwMode="auto">
          <a:xfrm>
            <a:off x="8458200" y="2076033"/>
            <a:ext cx="1676400" cy="677108"/>
          </a:xfrm>
          <a:prstGeom prst="rect">
            <a:avLst/>
          </a:prstGeom>
          <a:solidFill>
            <a:srgbClr val="DDDDDD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900" b="1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Versão</a:t>
            </a:r>
            <a:r>
              <a:rPr lang="en-US" sz="19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Inicial</a:t>
            </a:r>
            <a:endParaRPr lang="en-US" sz="1900" b="1" dirty="0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cs typeface="Calibri" pitchFamily="34" charset="0"/>
            </a:endParaRPr>
          </a:p>
        </p:txBody>
      </p:sp>
      <p:sp>
        <p:nvSpPr>
          <p:cNvPr id="49" name="Line 8"/>
          <p:cNvSpPr>
            <a:spLocks noChangeShapeType="1"/>
          </p:cNvSpPr>
          <p:nvPr/>
        </p:nvSpPr>
        <p:spPr bwMode="auto">
          <a:xfrm>
            <a:off x="7543800" y="2357438"/>
            <a:ext cx="685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1905000" y="3447633"/>
            <a:ext cx="1676400" cy="677108"/>
          </a:xfrm>
          <a:prstGeom prst="rect">
            <a:avLst/>
          </a:prstGeom>
          <a:solidFill>
            <a:srgbClr val="DDDDDD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900" b="1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Descrição</a:t>
            </a:r>
            <a:r>
              <a:rPr lang="en-US" sz="19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geral</a:t>
            </a:r>
            <a:endParaRPr lang="en-US" sz="1900" b="1" dirty="0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cs typeface="Calibri" pitchFamily="34" charset="0"/>
            </a:endParaRPr>
          </a:p>
        </p:txBody>
      </p:sp>
      <p:sp>
        <p:nvSpPr>
          <p:cNvPr id="52" name="Freeform 11"/>
          <p:cNvSpPr>
            <a:spLocks/>
          </p:cNvSpPr>
          <p:nvPr/>
        </p:nvSpPr>
        <p:spPr bwMode="auto">
          <a:xfrm>
            <a:off x="3886200" y="3657600"/>
            <a:ext cx="350838" cy="160338"/>
          </a:xfrm>
          <a:custGeom>
            <a:avLst/>
            <a:gdLst>
              <a:gd name="T0" fmla="*/ 2147483647 w 221"/>
              <a:gd name="T1" fmla="*/ 2147483647 h 101"/>
              <a:gd name="T2" fmla="*/ 0 w 221"/>
              <a:gd name="T3" fmla="*/ 0 h 101"/>
              <a:gd name="T4" fmla="*/ 2147483647 w 221"/>
              <a:gd name="T5" fmla="*/ 2147483647 h 101"/>
              <a:gd name="T6" fmla="*/ 0 w 221"/>
              <a:gd name="T7" fmla="*/ 2147483647 h 101"/>
              <a:gd name="T8" fmla="*/ 2147483647 w 221"/>
              <a:gd name="T9" fmla="*/ 2147483647 h 1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"/>
              <a:gd name="T16" fmla="*/ 0 h 101"/>
              <a:gd name="T17" fmla="*/ 221 w 221"/>
              <a:gd name="T18" fmla="*/ 101 h 1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" h="101">
                <a:moveTo>
                  <a:pt x="51" y="51"/>
                </a:moveTo>
                <a:lnTo>
                  <a:pt x="0" y="0"/>
                </a:lnTo>
                <a:lnTo>
                  <a:pt x="221" y="51"/>
                </a:lnTo>
                <a:lnTo>
                  <a:pt x="0" y="101"/>
                </a:lnTo>
                <a:lnTo>
                  <a:pt x="51" y="51"/>
                </a:lnTo>
                <a:close/>
              </a:path>
            </a:pathLst>
          </a:custGeom>
          <a:solidFill>
            <a:srgbClr val="000000"/>
          </a:solidFill>
          <a:ln w="26988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>
            <a:off x="3581400" y="3729038"/>
            <a:ext cx="381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4" name="Freeform 13"/>
          <p:cNvSpPr>
            <a:spLocks/>
          </p:cNvSpPr>
          <p:nvPr/>
        </p:nvSpPr>
        <p:spPr bwMode="auto">
          <a:xfrm flipH="1">
            <a:off x="7543800" y="2514600"/>
            <a:ext cx="350838" cy="160338"/>
          </a:xfrm>
          <a:custGeom>
            <a:avLst/>
            <a:gdLst>
              <a:gd name="T0" fmla="*/ 2147483647 w 221"/>
              <a:gd name="T1" fmla="*/ 2147483647 h 101"/>
              <a:gd name="T2" fmla="*/ 0 w 221"/>
              <a:gd name="T3" fmla="*/ 0 h 101"/>
              <a:gd name="T4" fmla="*/ 2147483647 w 221"/>
              <a:gd name="T5" fmla="*/ 2147483647 h 101"/>
              <a:gd name="T6" fmla="*/ 0 w 221"/>
              <a:gd name="T7" fmla="*/ 2147483647 h 101"/>
              <a:gd name="T8" fmla="*/ 2147483647 w 221"/>
              <a:gd name="T9" fmla="*/ 2147483647 h 1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"/>
              <a:gd name="T16" fmla="*/ 0 h 101"/>
              <a:gd name="T17" fmla="*/ 221 w 221"/>
              <a:gd name="T18" fmla="*/ 101 h 1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" h="101">
                <a:moveTo>
                  <a:pt x="51" y="51"/>
                </a:moveTo>
                <a:lnTo>
                  <a:pt x="0" y="0"/>
                </a:lnTo>
                <a:lnTo>
                  <a:pt x="221" y="51"/>
                </a:lnTo>
                <a:lnTo>
                  <a:pt x="0" y="101"/>
                </a:lnTo>
                <a:lnTo>
                  <a:pt x="51" y="51"/>
                </a:lnTo>
                <a:close/>
              </a:path>
            </a:pathLst>
          </a:custGeom>
          <a:solidFill>
            <a:srgbClr val="000000"/>
          </a:solidFill>
          <a:ln w="26988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Line 14"/>
          <p:cNvSpPr>
            <a:spLocks noChangeShapeType="1"/>
          </p:cNvSpPr>
          <p:nvPr/>
        </p:nvSpPr>
        <p:spPr bwMode="auto">
          <a:xfrm flipH="1">
            <a:off x="7772400" y="2586038"/>
            <a:ext cx="685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8" name="Text Box 17"/>
          <p:cNvSpPr txBox="1">
            <a:spLocks noChangeArrowheads="1"/>
          </p:cNvSpPr>
          <p:nvPr/>
        </p:nvSpPr>
        <p:spPr bwMode="auto">
          <a:xfrm>
            <a:off x="8610600" y="3783956"/>
            <a:ext cx="1676400" cy="461665"/>
          </a:xfrm>
          <a:prstGeom prst="rect">
            <a:avLst/>
          </a:prstGeom>
          <a:solidFill>
            <a:srgbClr val="DDDDDD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sz="2400" b="1" dirty="0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61" name="Text Box 20"/>
          <p:cNvSpPr txBox="1">
            <a:spLocks noChangeArrowheads="1"/>
          </p:cNvSpPr>
          <p:nvPr/>
        </p:nvSpPr>
        <p:spPr bwMode="auto">
          <a:xfrm>
            <a:off x="8458200" y="5200233"/>
            <a:ext cx="1676400" cy="677108"/>
          </a:xfrm>
          <a:prstGeom prst="rect">
            <a:avLst/>
          </a:prstGeom>
          <a:solidFill>
            <a:srgbClr val="DDDDDD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900" b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Versão   Final</a:t>
            </a:r>
          </a:p>
        </p:txBody>
      </p:sp>
      <p:sp>
        <p:nvSpPr>
          <p:cNvPr id="62" name="Oval 21"/>
          <p:cNvSpPr>
            <a:spLocks noChangeArrowheads="1"/>
          </p:cNvSpPr>
          <p:nvPr/>
        </p:nvSpPr>
        <p:spPr bwMode="auto">
          <a:xfrm>
            <a:off x="4495800" y="2057400"/>
            <a:ext cx="2743200" cy="205105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C9C9"/>
              </a:gs>
            </a:gsLst>
            <a:lin ang="18900000" scaled="1"/>
          </a:gra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AutoShape 22"/>
          <p:cNvSpPr>
            <a:spLocks noChangeArrowheads="1"/>
          </p:cNvSpPr>
          <p:nvPr/>
        </p:nvSpPr>
        <p:spPr bwMode="auto">
          <a:xfrm>
            <a:off x="4592639" y="2806700"/>
            <a:ext cx="1169987" cy="552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/>
          <a:lstStyle/>
          <a:p>
            <a:pPr algn="ctr" eaLnBrk="0" hangingPunct="0">
              <a:defRPr/>
            </a:pPr>
            <a:r>
              <a:rPr lang="pt-BR" sz="1600" b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Narrow" pitchFamily="34" charset="0"/>
              </a:rPr>
              <a:t>Análise </a:t>
            </a:r>
          </a:p>
        </p:txBody>
      </p:sp>
      <p:sp>
        <p:nvSpPr>
          <p:cNvPr id="64" name="AutoShape 23"/>
          <p:cNvSpPr>
            <a:spLocks noChangeArrowheads="1"/>
          </p:cNvSpPr>
          <p:nvPr/>
        </p:nvSpPr>
        <p:spPr bwMode="auto">
          <a:xfrm>
            <a:off x="5938839" y="2806700"/>
            <a:ext cx="1169987" cy="552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/>
          <a:lstStyle/>
          <a:p>
            <a:pPr algn="ctr" eaLnBrk="0" hangingPunct="0">
              <a:defRPr/>
            </a:pPr>
            <a:r>
              <a:rPr lang="pt-BR" sz="1600" b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Narrow" pitchFamily="34" charset="0"/>
              </a:rPr>
              <a:t>Projeto </a:t>
            </a:r>
          </a:p>
        </p:txBody>
      </p:sp>
      <p:sp>
        <p:nvSpPr>
          <p:cNvPr id="65" name="AutoShape 24"/>
          <p:cNvSpPr>
            <a:spLocks noChangeArrowheads="1"/>
          </p:cNvSpPr>
          <p:nvPr/>
        </p:nvSpPr>
        <p:spPr bwMode="auto">
          <a:xfrm>
            <a:off x="5105400" y="4519614"/>
            <a:ext cx="1377950" cy="5857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/>
          <a:lstStyle/>
          <a:p>
            <a:pPr algn="ctr" eaLnBrk="0" hangingPunct="0">
              <a:defRPr/>
            </a:pPr>
            <a:r>
              <a:rPr lang="pt-BR" sz="1600" b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Narrow" pitchFamily="34" charset="0"/>
              </a:rPr>
              <a:t>Codificação</a:t>
            </a:r>
          </a:p>
        </p:txBody>
      </p:sp>
      <p:sp>
        <p:nvSpPr>
          <p:cNvPr id="66" name="AutoShape 25"/>
          <p:cNvSpPr>
            <a:spLocks noChangeArrowheads="1"/>
          </p:cNvSpPr>
          <p:nvPr/>
        </p:nvSpPr>
        <p:spPr bwMode="auto">
          <a:xfrm>
            <a:off x="5251450" y="5545138"/>
            <a:ext cx="1169988" cy="5508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/>
          <a:lstStyle/>
          <a:p>
            <a:pPr algn="ctr" eaLnBrk="0" hangingPunct="0">
              <a:defRPr/>
            </a:pPr>
            <a:r>
              <a:rPr lang="pt-BR" sz="1600" b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Narrow" pitchFamily="34" charset="0"/>
              </a:rPr>
              <a:t>Teste </a:t>
            </a:r>
          </a:p>
        </p:txBody>
      </p:sp>
      <p:sp>
        <p:nvSpPr>
          <p:cNvPr id="67" name="AutoShape 26"/>
          <p:cNvSpPr>
            <a:spLocks noChangeArrowheads="1"/>
          </p:cNvSpPr>
          <p:nvPr/>
        </p:nvSpPr>
        <p:spPr bwMode="auto">
          <a:xfrm>
            <a:off x="5699126" y="2957514"/>
            <a:ext cx="239713" cy="200025"/>
          </a:xfrm>
          <a:prstGeom prst="rightArrow">
            <a:avLst>
              <a:gd name="adj1" fmla="val 50000"/>
              <a:gd name="adj2" fmla="val 29960"/>
            </a:avLst>
          </a:prstGeom>
          <a:solidFill>
            <a:srgbClr val="99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8" name="AutoShape 27"/>
          <p:cNvSpPr>
            <a:spLocks noChangeArrowheads="1"/>
          </p:cNvSpPr>
          <p:nvPr/>
        </p:nvSpPr>
        <p:spPr bwMode="auto">
          <a:xfrm rot="5400000" flipV="1">
            <a:off x="5685632" y="4271169"/>
            <a:ext cx="263525" cy="185738"/>
          </a:xfrm>
          <a:prstGeom prst="rightArrow">
            <a:avLst>
              <a:gd name="adj1" fmla="val 50000"/>
              <a:gd name="adj2" fmla="val 35470"/>
            </a:avLst>
          </a:prstGeom>
          <a:solidFill>
            <a:srgbClr val="99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9" name="Text Box 28"/>
          <p:cNvSpPr txBox="1">
            <a:spLocks noChangeArrowheads="1"/>
          </p:cNvSpPr>
          <p:nvPr/>
        </p:nvSpPr>
        <p:spPr bwMode="auto">
          <a:xfrm>
            <a:off x="4972051" y="3352801"/>
            <a:ext cx="1928813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sz="16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Narrow" pitchFamily="34" charset="0"/>
              </a:rPr>
              <a:t>Engenharia de sistemas/informação</a:t>
            </a:r>
            <a:endParaRPr lang="pt-BR" sz="1600" dirty="0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</a:endParaRPr>
          </a:p>
        </p:txBody>
      </p:sp>
      <p:sp>
        <p:nvSpPr>
          <p:cNvPr id="70" name="AutoShape 29"/>
          <p:cNvSpPr>
            <a:spLocks noChangeArrowheads="1"/>
          </p:cNvSpPr>
          <p:nvPr/>
        </p:nvSpPr>
        <p:spPr bwMode="auto">
          <a:xfrm rot="5400000" flipV="1">
            <a:off x="5686426" y="5262563"/>
            <a:ext cx="261937" cy="185738"/>
          </a:xfrm>
          <a:prstGeom prst="rightArrow">
            <a:avLst>
              <a:gd name="adj1" fmla="val 50000"/>
              <a:gd name="adj2" fmla="val 35256"/>
            </a:avLst>
          </a:prstGeom>
          <a:solidFill>
            <a:srgbClr val="99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71" name="Group 30"/>
          <p:cNvGrpSpPr>
            <a:grpSpLocks/>
          </p:cNvGrpSpPr>
          <p:nvPr/>
        </p:nvGrpSpPr>
        <p:grpSpPr bwMode="auto">
          <a:xfrm>
            <a:off x="7543800" y="5334000"/>
            <a:ext cx="914400" cy="388938"/>
            <a:chOff x="3936" y="1632"/>
            <a:chExt cx="576" cy="245"/>
          </a:xfrm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grpSpPr>
        <p:sp>
          <p:nvSpPr>
            <p:cNvPr id="72" name="Freeform 31"/>
            <p:cNvSpPr>
              <a:spLocks/>
            </p:cNvSpPr>
            <p:nvPr/>
          </p:nvSpPr>
          <p:spPr bwMode="auto">
            <a:xfrm>
              <a:off x="4291" y="1632"/>
              <a:ext cx="221" cy="101"/>
            </a:xfrm>
            <a:custGeom>
              <a:avLst/>
              <a:gdLst>
                <a:gd name="T0" fmla="*/ 51 w 221"/>
                <a:gd name="T1" fmla="*/ 51 h 101"/>
                <a:gd name="T2" fmla="*/ 0 w 221"/>
                <a:gd name="T3" fmla="*/ 0 h 101"/>
                <a:gd name="T4" fmla="*/ 221 w 221"/>
                <a:gd name="T5" fmla="*/ 51 h 101"/>
                <a:gd name="T6" fmla="*/ 0 w 221"/>
                <a:gd name="T7" fmla="*/ 101 h 101"/>
                <a:gd name="T8" fmla="*/ 51 w 221"/>
                <a:gd name="T9" fmla="*/ 51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"/>
                <a:gd name="T16" fmla="*/ 0 h 101"/>
                <a:gd name="T17" fmla="*/ 221 w 221"/>
                <a:gd name="T18" fmla="*/ 101 h 1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" h="101">
                  <a:moveTo>
                    <a:pt x="51" y="51"/>
                  </a:moveTo>
                  <a:lnTo>
                    <a:pt x="0" y="0"/>
                  </a:lnTo>
                  <a:lnTo>
                    <a:pt x="221" y="51"/>
                  </a:lnTo>
                  <a:lnTo>
                    <a:pt x="0" y="101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3" name="Line 32"/>
            <p:cNvSpPr>
              <a:spLocks noChangeShapeType="1"/>
            </p:cNvSpPr>
            <p:nvPr/>
          </p:nvSpPr>
          <p:spPr bwMode="auto">
            <a:xfrm>
              <a:off x="3936" y="1677"/>
              <a:ext cx="43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4" name="Freeform 33"/>
            <p:cNvSpPr>
              <a:spLocks/>
            </p:cNvSpPr>
            <p:nvPr/>
          </p:nvSpPr>
          <p:spPr bwMode="auto">
            <a:xfrm flipH="1">
              <a:off x="3936" y="1776"/>
              <a:ext cx="221" cy="101"/>
            </a:xfrm>
            <a:custGeom>
              <a:avLst/>
              <a:gdLst>
                <a:gd name="T0" fmla="*/ 51 w 221"/>
                <a:gd name="T1" fmla="*/ 51 h 101"/>
                <a:gd name="T2" fmla="*/ 0 w 221"/>
                <a:gd name="T3" fmla="*/ 0 h 101"/>
                <a:gd name="T4" fmla="*/ 221 w 221"/>
                <a:gd name="T5" fmla="*/ 51 h 101"/>
                <a:gd name="T6" fmla="*/ 0 w 221"/>
                <a:gd name="T7" fmla="*/ 101 h 101"/>
                <a:gd name="T8" fmla="*/ 51 w 221"/>
                <a:gd name="T9" fmla="*/ 51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"/>
                <a:gd name="T16" fmla="*/ 0 h 101"/>
                <a:gd name="T17" fmla="*/ 221 w 221"/>
                <a:gd name="T18" fmla="*/ 101 h 1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" h="101">
                  <a:moveTo>
                    <a:pt x="51" y="51"/>
                  </a:moveTo>
                  <a:lnTo>
                    <a:pt x="0" y="0"/>
                  </a:lnTo>
                  <a:lnTo>
                    <a:pt x="221" y="51"/>
                  </a:lnTo>
                  <a:lnTo>
                    <a:pt x="0" y="101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000000"/>
            </a:solidFill>
            <a:ln w="2698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5" name="Line 34"/>
            <p:cNvSpPr>
              <a:spLocks noChangeShapeType="1"/>
            </p:cNvSpPr>
            <p:nvPr/>
          </p:nvSpPr>
          <p:spPr bwMode="auto">
            <a:xfrm flipH="1">
              <a:off x="4080" y="1821"/>
              <a:ext cx="43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76" name="Freeform 35"/>
          <p:cNvSpPr>
            <a:spLocks/>
          </p:cNvSpPr>
          <p:nvPr/>
        </p:nvSpPr>
        <p:spPr bwMode="auto">
          <a:xfrm>
            <a:off x="8107364" y="3810000"/>
            <a:ext cx="350837" cy="160338"/>
          </a:xfrm>
          <a:custGeom>
            <a:avLst/>
            <a:gdLst>
              <a:gd name="T0" fmla="*/ 2147483647 w 221"/>
              <a:gd name="T1" fmla="*/ 2147483647 h 101"/>
              <a:gd name="T2" fmla="*/ 0 w 221"/>
              <a:gd name="T3" fmla="*/ 0 h 101"/>
              <a:gd name="T4" fmla="*/ 2147483647 w 221"/>
              <a:gd name="T5" fmla="*/ 2147483647 h 101"/>
              <a:gd name="T6" fmla="*/ 0 w 221"/>
              <a:gd name="T7" fmla="*/ 2147483647 h 101"/>
              <a:gd name="T8" fmla="*/ 2147483647 w 221"/>
              <a:gd name="T9" fmla="*/ 2147483647 h 1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"/>
              <a:gd name="T16" fmla="*/ 0 h 101"/>
              <a:gd name="T17" fmla="*/ 221 w 221"/>
              <a:gd name="T18" fmla="*/ 101 h 1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" h="101">
                <a:moveTo>
                  <a:pt x="51" y="51"/>
                </a:moveTo>
                <a:lnTo>
                  <a:pt x="0" y="0"/>
                </a:lnTo>
                <a:lnTo>
                  <a:pt x="221" y="51"/>
                </a:lnTo>
                <a:lnTo>
                  <a:pt x="0" y="101"/>
                </a:lnTo>
                <a:lnTo>
                  <a:pt x="51" y="51"/>
                </a:lnTo>
                <a:close/>
              </a:path>
            </a:pathLst>
          </a:custGeom>
          <a:solidFill>
            <a:srgbClr val="000000"/>
          </a:solidFill>
          <a:ln w="26988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7" name="Line 36"/>
          <p:cNvSpPr>
            <a:spLocks noChangeShapeType="1"/>
          </p:cNvSpPr>
          <p:nvPr/>
        </p:nvSpPr>
        <p:spPr bwMode="auto">
          <a:xfrm>
            <a:off x="7543800" y="3881438"/>
            <a:ext cx="685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8" name="Freeform 37"/>
          <p:cNvSpPr>
            <a:spLocks/>
          </p:cNvSpPr>
          <p:nvPr/>
        </p:nvSpPr>
        <p:spPr bwMode="auto">
          <a:xfrm flipH="1">
            <a:off x="7543800" y="4038600"/>
            <a:ext cx="350838" cy="160338"/>
          </a:xfrm>
          <a:custGeom>
            <a:avLst/>
            <a:gdLst>
              <a:gd name="T0" fmla="*/ 2147483647 w 221"/>
              <a:gd name="T1" fmla="*/ 2147483647 h 101"/>
              <a:gd name="T2" fmla="*/ 0 w 221"/>
              <a:gd name="T3" fmla="*/ 0 h 101"/>
              <a:gd name="T4" fmla="*/ 2147483647 w 221"/>
              <a:gd name="T5" fmla="*/ 2147483647 h 101"/>
              <a:gd name="T6" fmla="*/ 0 w 221"/>
              <a:gd name="T7" fmla="*/ 2147483647 h 101"/>
              <a:gd name="T8" fmla="*/ 2147483647 w 221"/>
              <a:gd name="T9" fmla="*/ 2147483647 h 1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"/>
              <a:gd name="T16" fmla="*/ 0 h 101"/>
              <a:gd name="T17" fmla="*/ 221 w 221"/>
              <a:gd name="T18" fmla="*/ 101 h 1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" h="101">
                <a:moveTo>
                  <a:pt x="51" y="51"/>
                </a:moveTo>
                <a:lnTo>
                  <a:pt x="0" y="0"/>
                </a:lnTo>
                <a:lnTo>
                  <a:pt x="221" y="51"/>
                </a:lnTo>
                <a:lnTo>
                  <a:pt x="0" y="101"/>
                </a:lnTo>
                <a:lnTo>
                  <a:pt x="51" y="51"/>
                </a:lnTo>
                <a:close/>
              </a:path>
            </a:pathLst>
          </a:custGeom>
          <a:solidFill>
            <a:srgbClr val="000000"/>
          </a:solidFill>
          <a:ln w="26988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9" name="Line 38"/>
          <p:cNvSpPr>
            <a:spLocks noChangeShapeType="1"/>
          </p:cNvSpPr>
          <p:nvPr/>
        </p:nvSpPr>
        <p:spPr bwMode="auto">
          <a:xfrm flipH="1">
            <a:off x="7772400" y="4110038"/>
            <a:ext cx="685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pt-BR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0" name="Text Box 18"/>
          <p:cNvSpPr txBox="1">
            <a:spLocks noChangeArrowheads="1"/>
          </p:cNvSpPr>
          <p:nvPr/>
        </p:nvSpPr>
        <p:spPr bwMode="auto">
          <a:xfrm>
            <a:off x="8569656" y="3726879"/>
            <a:ext cx="1905000" cy="646331"/>
          </a:xfrm>
          <a:prstGeom prst="rect">
            <a:avLst/>
          </a:prstGeom>
          <a:solidFill>
            <a:srgbClr val="DDDDDD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Versões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Intermediárias</a:t>
            </a:r>
            <a:endParaRPr lang="en-US" sz="1800" b="1" dirty="0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cs typeface="Calibri" pitchFamily="34" charset="0"/>
            </a:endParaRPr>
          </a:p>
        </p:txBody>
      </p:sp>
      <p:sp>
        <p:nvSpPr>
          <p:cNvPr id="59" name="Text Box 18"/>
          <p:cNvSpPr txBox="1">
            <a:spLocks noChangeArrowheads="1"/>
          </p:cNvSpPr>
          <p:nvPr/>
        </p:nvSpPr>
        <p:spPr bwMode="auto">
          <a:xfrm>
            <a:off x="8458200" y="3615423"/>
            <a:ext cx="1905000" cy="646331"/>
          </a:xfrm>
          <a:prstGeom prst="rect">
            <a:avLst/>
          </a:prstGeom>
          <a:solidFill>
            <a:srgbClr val="DDDDDD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Versões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cs typeface="Calibri" pitchFamily="34" charset="0"/>
              </a:rPr>
              <a:t>Intermediárias</a:t>
            </a:r>
            <a:endParaRPr lang="en-US" sz="1800" b="1" dirty="0"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01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Modelo Incremental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Considerações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Evolutivos - Modelo Incremental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versão inicial é frequentemente o núcleo do produto</a:t>
            </a:r>
          </a:p>
          <a:p>
            <a:pPr lvl="1" algn="just"/>
            <a:r>
              <a:rPr lang="pt-BR" dirty="0"/>
              <a:t>A parte mais importante</a:t>
            </a:r>
          </a:p>
          <a:p>
            <a:pPr lvl="1" algn="just"/>
            <a:r>
              <a:rPr lang="pt-BR" dirty="0"/>
              <a:t>A evolução acontece quando novas características são adicionadas à medida que são sugeridas pelo usuário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Este modelo é importante quando é difícil estabelecer a </a:t>
            </a:r>
            <a:r>
              <a:rPr lang="pt-BR" i="1" dirty="0"/>
              <a:t>priori</a:t>
            </a:r>
            <a:r>
              <a:rPr lang="pt-BR" dirty="0"/>
              <a:t> uma especificação detalhada dos requisitos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É mais apropriado para sistemas pequenos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As novas versões podem ser planejadas de modo que os riscos técnicos possam ser  administrados</a:t>
            </a:r>
          </a:p>
          <a:p>
            <a:pPr lvl="1" algn="just"/>
            <a:r>
              <a:rPr lang="pt-BR" dirty="0"/>
              <a:t>Ex.: disponibilidade de determinado hardware</a:t>
            </a:r>
          </a:p>
        </p:txBody>
      </p:sp>
    </p:spTree>
    <p:extLst>
      <p:ext uri="{BB962C8B-B14F-4D97-AF65-F5344CB8AC3E}">
        <p14:creationId xmlns:p14="http://schemas.microsoft.com/office/powerpoint/2010/main" val="345664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Espiral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Evolutivos - Modelo Espiral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Engloba as melhores características dos modelos Cascata e Prototipação, adicionando um novo elemento: a </a:t>
            </a:r>
            <a:r>
              <a:rPr lang="pt-BR" dirty="0">
                <a:solidFill>
                  <a:srgbClr val="800000"/>
                </a:solidFill>
              </a:rPr>
              <a:t>Análise de Risco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Segue a abordagem de passos sistemáticos do Ciclo de Vida Clássico (Cascata) incorporando-os numa estrutura </a:t>
            </a:r>
            <a:r>
              <a:rPr lang="pt-BR" dirty="0">
                <a:solidFill>
                  <a:srgbClr val="800000"/>
                </a:solidFill>
              </a:rPr>
              <a:t>iterativa</a:t>
            </a:r>
            <a:r>
              <a:rPr lang="pt-BR" dirty="0"/>
              <a:t> que reflete mais realisticamente o mundo real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Usa a </a:t>
            </a:r>
            <a:r>
              <a:rPr lang="pt-BR" dirty="0">
                <a:solidFill>
                  <a:srgbClr val="800000"/>
                </a:solidFill>
              </a:rPr>
              <a:t>Prototipação</a:t>
            </a:r>
            <a:r>
              <a:rPr lang="pt-BR" dirty="0"/>
              <a:t> em qualquer etapa da evolução do produto como mecanismo de redução de riscos</a:t>
            </a:r>
          </a:p>
        </p:txBody>
      </p:sp>
    </p:spTree>
    <p:extLst>
      <p:ext uri="{BB962C8B-B14F-4D97-AF65-F5344CB8AC3E}">
        <p14:creationId xmlns:p14="http://schemas.microsoft.com/office/powerpoint/2010/main" val="90514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Espiral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Evolutivos - Modelo Espiral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2849536" y="2145221"/>
            <a:ext cx="7285064" cy="4317640"/>
            <a:chOff x="2249" y="2592"/>
            <a:chExt cx="9559" cy="5729"/>
          </a:xfrm>
        </p:grpSpPr>
        <p:sp>
          <p:nvSpPr>
            <p:cNvPr id="11" name="Text Box 44"/>
            <p:cNvSpPr txBox="1">
              <a:spLocks noChangeArrowheads="1"/>
            </p:cNvSpPr>
            <p:nvPr/>
          </p:nvSpPr>
          <p:spPr bwMode="auto">
            <a:xfrm>
              <a:off x="7632" y="4752"/>
              <a:ext cx="4176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pt-BR" sz="1600" b="1" i="1">
                  <a:solidFill>
                    <a:srgbClr val="8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decisão de continuar ou não</a:t>
              </a:r>
            </a:p>
          </p:txBody>
        </p:sp>
        <p:grpSp>
          <p:nvGrpSpPr>
            <p:cNvPr id="12" name="Group 45"/>
            <p:cNvGrpSpPr>
              <a:grpSpLocks/>
            </p:cNvGrpSpPr>
            <p:nvPr/>
          </p:nvGrpSpPr>
          <p:grpSpPr bwMode="auto">
            <a:xfrm>
              <a:off x="2249" y="2592"/>
              <a:ext cx="9559" cy="5729"/>
              <a:chOff x="-55" y="3168"/>
              <a:chExt cx="9559" cy="5729"/>
            </a:xfrm>
          </p:grpSpPr>
          <p:sp>
            <p:nvSpPr>
              <p:cNvPr id="14" name="Text Box 47"/>
              <p:cNvSpPr txBox="1">
                <a:spLocks noChangeArrowheads="1"/>
              </p:cNvSpPr>
              <p:nvPr/>
            </p:nvSpPr>
            <p:spPr bwMode="auto">
              <a:xfrm>
                <a:off x="-55" y="6508"/>
                <a:ext cx="2160" cy="1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pt-BR" sz="1800" b="1" dirty="0">
                    <a:solidFill>
                      <a:srgbClr val="008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charset="0"/>
                  </a:rPr>
                  <a:t>4. Avaliação do Cliente</a:t>
                </a:r>
              </a:p>
            </p:txBody>
          </p:sp>
          <p:sp>
            <p:nvSpPr>
              <p:cNvPr id="15" name="Text Box 48"/>
              <p:cNvSpPr txBox="1">
                <a:spLocks noChangeArrowheads="1"/>
              </p:cNvSpPr>
              <p:nvPr/>
            </p:nvSpPr>
            <p:spPr bwMode="auto">
              <a:xfrm>
                <a:off x="3905" y="7601"/>
                <a:ext cx="3024" cy="1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 sz="1800" b="1" dirty="0">
                    <a:solidFill>
                      <a:srgbClr val="008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charset="0"/>
                  </a:rPr>
                  <a:t>3. Construção</a:t>
                </a:r>
              </a:p>
            </p:txBody>
          </p:sp>
          <p:sp>
            <p:nvSpPr>
              <p:cNvPr id="16" name="Text Box 49"/>
              <p:cNvSpPr txBox="1">
                <a:spLocks noChangeArrowheads="1"/>
              </p:cNvSpPr>
              <p:nvPr/>
            </p:nvSpPr>
            <p:spPr bwMode="auto">
              <a:xfrm>
                <a:off x="3880" y="3888"/>
                <a:ext cx="3024" cy="1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pt-BR" sz="1800" b="1" dirty="0">
                    <a:solidFill>
                      <a:srgbClr val="008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charset="0"/>
                  </a:rPr>
                  <a:t>2. Análise</a:t>
                </a:r>
                <a:r>
                  <a:rPr lang="pt-BR" sz="1800" b="1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charset="0"/>
                  </a:rPr>
                  <a:t> </a:t>
                </a:r>
                <a:r>
                  <a:rPr lang="pt-BR" sz="1800" b="1" dirty="0">
                    <a:solidFill>
                      <a:srgbClr val="008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charset="0"/>
                  </a:rPr>
                  <a:t>dos</a:t>
                </a:r>
                <a:r>
                  <a:rPr lang="pt-BR" sz="1800" b="1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charset="0"/>
                  </a:rPr>
                  <a:t> </a:t>
                </a:r>
                <a:r>
                  <a:rPr lang="pt-BR" sz="1800" b="1" dirty="0">
                    <a:solidFill>
                      <a:srgbClr val="008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charset="0"/>
                  </a:rPr>
                  <a:t>Riscos</a:t>
                </a:r>
                <a:endPara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17" name="Text Box 50"/>
              <p:cNvSpPr txBox="1">
                <a:spLocks noChangeArrowheads="1"/>
              </p:cNvSpPr>
              <p:nvPr/>
            </p:nvSpPr>
            <p:spPr bwMode="auto">
              <a:xfrm>
                <a:off x="202" y="3600"/>
                <a:ext cx="3024" cy="1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 sz="1800" b="1" dirty="0">
                    <a:solidFill>
                      <a:srgbClr val="0080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charset="0"/>
                  </a:rPr>
                  <a:t>1. Planejamento</a:t>
                </a:r>
                <a:endParaRPr lang="pt-BR" sz="180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18" name="Arc 51"/>
              <p:cNvSpPr>
                <a:spLocks/>
              </p:cNvSpPr>
              <p:nvPr/>
            </p:nvSpPr>
            <p:spPr bwMode="auto">
              <a:xfrm flipH="1">
                <a:off x="2016" y="4608"/>
                <a:ext cx="1152" cy="1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Arc 52"/>
              <p:cNvSpPr>
                <a:spLocks/>
              </p:cNvSpPr>
              <p:nvPr/>
            </p:nvSpPr>
            <p:spPr bwMode="auto">
              <a:xfrm rot="5400000" flipH="1">
                <a:off x="3168" y="4608"/>
                <a:ext cx="1152" cy="115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Arc 53"/>
              <p:cNvSpPr>
                <a:spLocks/>
              </p:cNvSpPr>
              <p:nvPr/>
            </p:nvSpPr>
            <p:spPr bwMode="auto">
              <a:xfrm rot="-5400000" flipH="1" flipV="1">
                <a:off x="3099" y="5834"/>
                <a:ext cx="1152" cy="129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4224"/>
                  <a:gd name="T2" fmla="*/ 21440 w 21600"/>
                  <a:gd name="T3" fmla="*/ 24224 h 24224"/>
                  <a:gd name="T4" fmla="*/ 0 w 21600"/>
                  <a:gd name="T5" fmla="*/ 21600 h 24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4224" fill="none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477"/>
                      <a:pt x="21546" y="23353"/>
                      <a:pt x="21440" y="24224"/>
                    </a:cubicBezTo>
                  </a:path>
                  <a:path w="21600" h="24224" stroke="0" extrusionOk="0">
                    <a:moveTo>
                      <a:pt x="0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2477"/>
                      <a:pt x="21546" y="23353"/>
                      <a:pt x="21440" y="24224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1" name="Arc 54"/>
              <p:cNvSpPr>
                <a:spLocks/>
              </p:cNvSpPr>
              <p:nvPr/>
            </p:nvSpPr>
            <p:spPr bwMode="auto">
              <a:xfrm rot="5400000" flipV="1">
                <a:off x="1440" y="5472"/>
                <a:ext cx="1584" cy="1584"/>
              </a:xfrm>
              <a:custGeom>
                <a:avLst/>
                <a:gdLst>
                  <a:gd name="G0" fmla="+- 0 0 0"/>
                  <a:gd name="G1" fmla="+- 21299 0 0"/>
                  <a:gd name="G2" fmla="+- 21600 0 0"/>
                  <a:gd name="T0" fmla="*/ 3593 w 21600"/>
                  <a:gd name="T1" fmla="*/ 0 h 21299"/>
                  <a:gd name="T2" fmla="*/ 21600 w 21600"/>
                  <a:gd name="T3" fmla="*/ 21299 h 21299"/>
                  <a:gd name="T4" fmla="*/ 0 w 21600"/>
                  <a:gd name="T5" fmla="*/ 21299 h 2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299" fill="none" extrusionOk="0">
                    <a:moveTo>
                      <a:pt x="3593" y="-1"/>
                    </a:moveTo>
                    <a:cubicBezTo>
                      <a:pt x="13988" y="1753"/>
                      <a:pt x="21600" y="10756"/>
                      <a:pt x="21600" y="21299"/>
                    </a:cubicBezTo>
                  </a:path>
                  <a:path w="21600" h="21299" stroke="0" extrusionOk="0">
                    <a:moveTo>
                      <a:pt x="3593" y="-1"/>
                    </a:moveTo>
                    <a:cubicBezTo>
                      <a:pt x="13988" y="1753"/>
                      <a:pt x="21600" y="10756"/>
                      <a:pt x="21600" y="21299"/>
                    </a:cubicBezTo>
                    <a:lnTo>
                      <a:pt x="0" y="21299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Arc 55"/>
              <p:cNvSpPr>
                <a:spLocks/>
              </p:cNvSpPr>
              <p:nvPr/>
            </p:nvSpPr>
            <p:spPr bwMode="auto">
              <a:xfrm rot="-5400000">
                <a:off x="1169" y="4275"/>
                <a:ext cx="2187" cy="1648"/>
              </a:xfrm>
              <a:custGeom>
                <a:avLst/>
                <a:gdLst>
                  <a:gd name="G0" fmla="+- 0 0 0"/>
                  <a:gd name="G1" fmla="+- 21299 0 0"/>
                  <a:gd name="G2" fmla="+- 21600 0 0"/>
                  <a:gd name="T0" fmla="*/ 3593 w 21600"/>
                  <a:gd name="T1" fmla="*/ 0 h 22158"/>
                  <a:gd name="T2" fmla="*/ 21583 w 21600"/>
                  <a:gd name="T3" fmla="*/ 22158 h 22158"/>
                  <a:gd name="T4" fmla="*/ 0 w 21600"/>
                  <a:gd name="T5" fmla="*/ 21299 h 2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2158" fill="none" extrusionOk="0">
                    <a:moveTo>
                      <a:pt x="3593" y="-1"/>
                    </a:moveTo>
                    <a:cubicBezTo>
                      <a:pt x="13988" y="1753"/>
                      <a:pt x="21600" y="10756"/>
                      <a:pt x="21600" y="21299"/>
                    </a:cubicBezTo>
                    <a:cubicBezTo>
                      <a:pt x="21600" y="21585"/>
                      <a:pt x="21594" y="21871"/>
                      <a:pt x="21582" y="22157"/>
                    </a:cubicBezTo>
                  </a:path>
                  <a:path w="21600" h="22158" stroke="0" extrusionOk="0">
                    <a:moveTo>
                      <a:pt x="3593" y="-1"/>
                    </a:moveTo>
                    <a:cubicBezTo>
                      <a:pt x="13988" y="1753"/>
                      <a:pt x="21600" y="10756"/>
                      <a:pt x="21600" y="21299"/>
                    </a:cubicBezTo>
                    <a:cubicBezTo>
                      <a:pt x="21600" y="21585"/>
                      <a:pt x="21594" y="21871"/>
                      <a:pt x="21582" y="22157"/>
                    </a:cubicBezTo>
                    <a:lnTo>
                      <a:pt x="0" y="21299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Arc 56"/>
              <p:cNvSpPr>
                <a:spLocks/>
              </p:cNvSpPr>
              <p:nvPr/>
            </p:nvSpPr>
            <p:spPr bwMode="auto">
              <a:xfrm rot="5400000" flipH="1">
                <a:off x="2898" y="4302"/>
                <a:ext cx="2187" cy="1648"/>
              </a:xfrm>
              <a:custGeom>
                <a:avLst/>
                <a:gdLst>
                  <a:gd name="G0" fmla="+- 0 0 0"/>
                  <a:gd name="G1" fmla="+- 21299 0 0"/>
                  <a:gd name="G2" fmla="+- 21600 0 0"/>
                  <a:gd name="T0" fmla="*/ 3593 w 21600"/>
                  <a:gd name="T1" fmla="*/ 0 h 22158"/>
                  <a:gd name="T2" fmla="*/ 21583 w 21600"/>
                  <a:gd name="T3" fmla="*/ 22158 h 22158"/>
                  <a:gd name="T4" fmla="*/ 0 w 21600"/>
                  <a:gd name="T5" fmla="*/ 21299 h 2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2158" fill="none" extrusionOk="0">
                    <a:moveTo>
                      <a:pt x="3593" y="-1"/>
                    </a:moveTo>
                    <a:cubicBezTo>
                      <a:pt x="13988" y="1753"/>
                      <a:pt x="21600" y="10756"/>
                      <a:pt x="21600" y="21299"/>
                    </a:cubicBezTo>
                    <a:cubicBezTo>
                      <a:pt x="21600" y="21585"/>
                      <a:pt x="21594" y="21871"/>
                      <a:pt x="21582" y="22157"/>
                    </a:cubicBezTo>
                  </a:path>
                  <a:path w="21600" h="22158" stroke="0" extrusionOk="0">
                    <a:moveTo>
                      <a:pt x="3593" y="-1"/>
                    </a:moveTo>
                    <a:cubicBezTo>
                      <a:pt x="13988" y="1753"/>
                      <a:pt x="21600" y="10756"/>
                      <a:pt x="21600" y="21299"/>
                    </a:cubicBezTo>
                    <a:cubicBezTo>
                      <a:pt x="21600" y="21585"/>
                      <a:pt x="21594" y="21871"/>
                      <a:pt x="21582" y="22157"/>
                    </a:cubicBezTo>
                    <a:lnTo>
                      <a:pt x="0" y="21299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Arc 57"/>
              <p:cNvSpPr>
                <a:spLocks/>
              </p:cNvSpPr>
              <p:nvPr/>
            </p:nvSpPr>
            <p:spPr bwMode="auto">
              <a:xfrm rot="-5400000" flipH="1" flipV="1">
                <a:off x="2898" y="5742"/>
                <a:ext cx="2187" cy="1648"/>
              </a:xfrm>
              <a:custGeom>
                <a:avLst/>
                <a:gdLst>
                  <a:gd name="G0" fmla="+- 0 0 0"/>
                  <a:gd name="G1" fmla="+- 21299 0 0"/>
                  <a:gd name="G2" fmla="+- 21600 0 0"/>
                  <a:gd name="T0" fmla="*/ 3593 w 21600"/>
                  <a:gd name="T1" fmla="*/ 0 h 22158"/>
                  <a:gd name="T2" fmla="*/ 21583 w 21600"/>
                  <a:gd name="T3" fmla="*/ 22158 h 22158"/>
                  <a:gd name="T4" fmla="*/ 0 w 21600"/>
                  <a:gd name="T5" fmla="*/ 21299 h 2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2158" fill="none" extrusionOk="0">
                    <a:moveTo>
                      <a:pt x="3593" y="-1"/>
                    </a:moveTo>
                    <a:cubicBezTo>
                      <a:pt x="13988" y="1753"/>
                      <a:pt x="21600" y="10756"/>
                      <a:pt x="21600" y="21299"/>
                    </a:cubicBezTo>
                    <a:cubicBezTo>
                      <a:pt x="21600" y="21585"/>
                      <a:pt x="21594" y="21871"/>
                      <a:pt x="21582" y="22157"/>
                    </a:cubicBezTo>
                  </a:path>
                  <a:path w="21600" h="22158" stroke="0" extrusionOk="0">
                    <a:moveTo>
                      <a:pt x="3593" y="-1"/>
                    </a:moveTo>
                    <a:cubicBezTo>
                      <a:pt x="13988" y="1753"/>
                      <a:pt x="21600" y="10756"/>
                      <a:pt x="21600" y="21299"/>
                    </a:cubicBezTo>
                    <a:cubicBezTo>
                      <a:pt x="21600" y="21585"/>
                      <a:pt x="21594" y="21871"/>
                      <a:pt x="21582" y="22157"/>
                    </a:cubicBezTo>
                    <a:lnTo>
                      <a:pt x="0" y="21299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Line 58"/>
              <p:cNvSpPr>
                <a:spLocks noChangeShapeType="1"/>
              </p:cNvSpPr>
              <p:nvPr/>
            </p:nvSpPr>
            <p:spPr bwMode="auto">
              <a:xfrm flipH="1">
                <a:off x="2592" y="7632"/>
                <a:ext cx="57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Line 59"/>
              <p:cNvSpPr>
                <a:spLocks noChangeShapeType="1"/>
              </p:cNvSpPr>
              <p:nvPr/>
            </p:nvSpPr>
            <p:spPr bwMode="auto">
              <a:xfrm>
                <a:off x="3168" y="3168"/>
                <a:ext cx="0" cy="504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Line 60"/>
              <p:cNvSpPr>
                <a:spLocks noChangeShapeType="1"/>
              </p:cNvSpPr>
              <p:nvPr/>
            </p:nvSpPr>
            <p:spPr bwMode="auto">
              <a:xfrm>
                <a:off x="432" y="5760"/>
                <a:ext cx="5760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Line 61"/>
              <p:cNvSpPr>
                <a:spLocks noChangeShapeType="1"/>
              </p:cNvSpPr>
              <p:nvPr/>
            </p:nvSpPr>
            <p:spPr bwMode="auto">
              <a:xfrm>
                <a:off x="3168" y="5760"/>
                <a:ext cx="2592" cy="86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" name="Text Box 46"/>
              <p:cNvSpPr txBox="1">
                <a:spLocks noChangeArrowheads="1"/>
              </p:cNvSpPr>
              <p:nvPr/>
            </p:nvSpPr>
            <p:spPr bwMode="auto">
              <a:xfrm>
                <a:off x="5705" y="6048"/>
                <a:ext cx="3799" cy="16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 sz="1800" i="1" dirty="0">
                    <a:solidFill>
                      <a:schemeClr val="hlink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 Narrow" pitchFamily="34" charset="0"/>
                  </a:rPr>
                  <a:t>direção de um sistema concluído (cada loop representa uma fase do processo de software)</a:t>
                </a:r>
              </a:p>
            </p:txBody>
          </p:sp>
        </p:grpSp>
      </p:grpSp>
      <p:sp>
        <p:nvSpPr>
          <p:cNvPr id="29" name="Rounded Rectangular Callout 3"/>
          <p:cNvSpPr/>
          <p:nvPr/>
        </p:nvSpPr>
        <p:spPr>
          <a:xfrm>
            <a:off x="2362200" y="457201"/>
            <a:ext cx="3581400" cy="914399"/>
          </a:xfrm>
          <a:prstGeom prst="wedgeRoundRectCallout">
            <a:avLst>
              <a:gd name="adj1" fmla="val -6130"/>
              <a:gd name="adj2" fmla="val 168956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/>
              <a:t>Determinação dos objetivos, alternativas e restrições.</a:t>
            </a:r>
            <a:endParaRPr lang="pt-BR" dirty="0"/>
          </a:p>
        </p:txBody>
      </p:sp>
      <p:sp>
        <p:nvSpPr>
          <p:cNvPr id="30" name="Rounded Rectangular Callout 3"/>
          <p:cNvSpPr/>
          <p:nvPr/>
        </p:nvSpPr>
        <p:spPr>
          <a:xfrm>
            <a:off x="6561424" y="955952"/>
            <a:ext cx="3115976" cy="1080746"/>
          </a:xfrm>
          <a:prstGeom prst="wedgeRoundRectCallout">
            <a:avLst>
              <a:gd name="adj1" fmla="val -34100"/>
              <a:gd name="adj2" fmla="val 109481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/>
              <a:t>Análise das alternativas e identificação / resolução dos riscos.</a:t>
            </a:r>
            <a:endParaRPr lang="pt-BR" dirty="0"/>
          </a:p>
        </p:txBody>
      </p:sp>
      <p:sp>
        <p:nvSpPr>
          <p:cNvPr id="31" name="Rounded Rectangular Callout 3"/>
          <p:cNvSpPr/>
          <p:nvPr/>
        </p:nvSpPr>
        <p:spPr>
          <a:xfrm>
            <a:off x="8102240" y="5639126"/>
            <a:ext cx="3556360" cy="953368"/>
          </a:xfrm>
          <a:prstGeom prst="wedgeRoundRectCallout">
            <a:avLst>
              <a:gd name="adj1" fmla="val -64882"/>
              <a:gd name="adj2" fmla="val -35063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/>
              <a:t>Desenvolvimento do produto no nível seguinte.</a:t>
            </a:r>
            <a:endParaRPr lang="pt-BR" dirty="0"/>
          </a:p>
        </p:txBody>
      </p:sp>
      <p:sp>
        <p:nvSpPr>
          <p:cNvPr id="32" name="Rounded Rectangular Callout 3"/>
          <p:cNvSpPr/>
          <p:nvPr/>
        </p:nvSpPr>
        <p:spPr>
          <a:xfrm>
            <a:off x="203200" y="5752232"/>
            <a:ext cx="3987800" cy="953368"/>
          </a:xfrm>
          <a:prstGeom prst="wedgeRoundRectCallout">
            <a:avLst>
              <a:gd name="adj1" fmla="val 36516"/>
              <a:gd name="adj2" fmla="val -95852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/>
              <a:t>Avaliação do produto e planejamento das novas fases.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52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Espiral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Exemplo de Fases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Evolutivos - Modelo Espiral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1973263" y="3944937"/>
            <a:ext cx="79375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5989639" y="1643062"/>
            <a:ext cx="1587" cy="47577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2301876" y="1833562"/>
            <a:ext cx="7358063" cy="4464050"/>
          </a:xfrm>
          <a:custGeom>
            <a:avLst/>
            <a:gdLst>
              <a:gd name="T0" fmla="*/ 2147483647 w 4635"/>
              <a:gd name="T1" fmla="*/ 2147483647 h 2812"/>
              <a:gd name="T2" fmla="*/ 2147483647 w 4635"/>
              <a:gd name="T3" fmla="*/ 2147483647 h 2812"/>
              <a:gd name="T4" fmla="*/ 2147483647 w 4635"/>
              <a:gd name="T5" fmla="*/ 2147483647 h 2812"/>
              <a:gd name="T6" fmla="*/ 2147483647 w 4635"/>
              <a:gd name="T7" fmla="*/ 2147483647 h 2812"/>
              <a:gd name="T8" fmla="*/ 2147483647 w 4635"/>
              <a:gd name="T9" fmla="*/ 2147483647 h 2812"/>
              <a:gd name="T10" fmla="*/ 2147483647 w 4635"/>
              <a:gd name="T11" fmla="*/ 2147483647 h 2812"/>
              <a:gd name="T12" fmla="*/ 2147483647 w 4635"/>
              <a:gd name="T13" fmla="*/ 2147483647 h 2812"/>
              <a:gd name="T14" fmla="*/ 2147483647 w 4635"/>
              <a:gd name="T15" fmla="*/ 2147483647 h 2812"/>
              <a:gd name="T16" fmla="*/ 2147483647 w 4635"/>
              <a:gd name="T17" fmla="*/ 2147483647 h 2812"/>
              <a:gd name="T18" fmla="*/ 2147483647 w 4635"/>
              <a:gd name="T19" fmla="*/ 2147483647 h 2812"/>
              <a:gd name="T20" fmla="*/ 2147483647 w 4635"/>
              <a:gd name="T21" fmla="*/ 2147483647 h 2812"/>
              <a:gd name="T22" fmla="*/ 2147483647 w 4635"/>
              <a:gd name="T23" fmla="*/ 2147483647 h 2812"/>
              <a:gd name="T24" fmla="*/ 2147483647 w 4635"/>
              <a:gd name="T25" fmla="*/ 2147483647 h 2812"/>
              <a:gd name="T26" fmla="*/ 2147483647 w 4635"/>
              <a:gd name="T27" fmla="*/ 2147483647 h 2812"/>
              <a:gd name="T28" fmla="*/ 2147483647 w 4635"/>
              <a:gd name="T29" fmla="*/ 2147483647 h 2812"/>
              <a:gd name="T30" fmla="*/ 2147483647 w 4635"/>
              <a:gd name="T31" fmla="*/ 2147483647 h 2812"/>
              <a:gd name="T32" fmla="*/ 2147483647 w 4635"/>
              <a:gd name="T33" fmla="*/ 2147483647 h 2812"/>
              <a:gd name="T34" fmla="*/ 2147483647 w 4635"/>
              <a:gd name="T35" fmla="*/ 2147483647 h 2812"/>
              <a:gd name="T36" fmla="*/ 2147483647 w 4635"/>
              <a:gd name="T37" fmla="*/ 2147483647 h 2812"/>
              <a:gd name="T38" fmla="*/ 2147483647 w 4635"/>
              <a:gd name="T39" fmla="*/ 2147483647 h 2812"/>
              <a:gd name="T40" fmla="*/ 2147483647 w 4635"/>
              <a:gd name="T41" fmla="*/ 2147483647 h 2812"/>
              <a:gd name="T42" fmla="*/ 2147483647 w 4635"/>
              <a:gd name="T43" fmla="*/ 2147483647 h 2812"/>
              <a:gd name="T44" fmla="*/ 2147483647 w 4635"/>
              <a:gd name="T45" fmla="*/ 2147483647 h 2812"/>
              <a:gd name="T46" fmla="*/ 2147483647 w 4635"/>
              <a:gd name="T47" fmla="*/ 2147483647 h 2812"/>
              <a:gd name="T48" fmla="*/ 2147483647 w 4635"/>
              <a:gd name="T49" fmla="*/ 2147483647 h 2812"/>
              <a:gd name="T50" fmla="*/ 2147483647 w 4635"/>
              <a:gd name="T51" fmla="*/ 2147483647 h 2812"/>
              <a:gd name="T52" fmla="*/ 2147483647 w 4635"/>
              <a:gd name="T53" fmla="*/ 2147483647 h 2812"/>
              <a:gd name="T54" fmla="*/ 2147483647 w 4635"/>
              <a:gd name="T55" fmla="*/ 2147483647 h 2812"/>
              <a:gd name="T56" fmla="*/ 2147483647 w 4635"/>
              <a:gd name="T57" fmla="*/ 2147483647 h 2812"/>
              <a:gd name="T58" fmla="*/ 2147483647 w 4635"/>
              <a:gd name="T59" fmla="*/ 2147483647 h 2812"/>
              <a:gd name="T60" fmla="*/ 2147483647 w 4635"/>
              <a:gd name="T61" fmla="*/ 2147483647 h 2812"/>
              <a:gd name="T62" fmla="*/ 2147483647 w 4635"/>
              <a:gd name="T63" fmla="*/ 2147483647 h 2812"/>
              <a:gd name="T64" fmla="*/ 2147483647 w 4635"/>
              <a:gd name="T65" fmla="*/ 2147483647 h 2812"/>
              <a:gd name="T66" fmla="*/ 2147483647 w 4635"/>
              <a:gd name="T67" fmla="*/ 2147483647 h 2812"/>
              <a:gd name="T68" fmla="*/ 2147483647 w 4635"/>
              <a:gd name="T69" fmla="*/ 2147483647 h 2812"/>
              <a:gd name="T70" fmla="*/ 2147483647 w 4635"/>
              <a:gd name="T71" fmla="*/ 2147483647 h 2812"/>
              <a:gd name="T72" fmla="*/ 2147483647 w 4635"/>
              <a:gd name="T73" fmla="*/ 2147483647 h 2812"/>
              <a:gd name="T74" fmla="*/ 2147483647 w 4635"/>
              <a:gd name="T75" fmla="*/ 2147483647 h 2812"/>
              <a:gd name="T76" fmla="*/ 2147483647 w 4635"/>
              <a:gd name="T77" fmla="*/ 2147483647 h 2812"/>
              <a:gd name="T78" fmla="*/ 2147483647 w 4635"/>
              <a:gd name="T79" fmla="*/ 2147483647 h 2812"/>
              <a:gd name="T80" fmla="*/ 2147483647 w 4635"/>
              <a:gd name="T81" fmla="*/ 2147483647 h 2812"/>
              <a:gd name="T82" fmla="*/ 2147483647 w 4635"/>
              <a:gd name="T83" fmla="*/ 2147483647 h 2812"/>
              <a:gd name="T84" fmla="*/ 2147483647 w 4635"/>
              <a:gd name="T85" fmla="*/ 2147483647 h 2812"/>
              <a:gd name="T86" fmla="*/ 2147483647 w 4635"/>
              <a:gd name="T87" fmla="*/ 2147483647 h 2812"/>
              <a:gd name="T88" fmla="*/ 2147483647 w 4635"/>
              <a:gd name="T89" fmla="*/ 2147483647 h 2812"/>
              <a:gd name="T90" fmla="*/ 2147483647 w 4635"/>
              <a:gd name="T91" fmla="*/ 2147483647 h 2812"/>
              <a:gd name="T92" fmla="*/ 2147483647 w 4635"/>
              <a:gd name="T93" fmla="*/ 2147483647 h 2812"/>
              <a:gd name="T94" fmla="*/ 2147483647 w 4635"/>
              <a:gd name="T95" fmla="*/ 2147483647 h 2812"/>
              <a:gd name="T96" fmla="*/ 2147483647 w 4635"/>
              <a:gd name="T97" fmla="*/ 2147483647 h 281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635"/>
              <a:gd name="T148" fmla="*/ 0 h 2812"/>
              <a:gd name="T149" fmla="*/ 4635 w 4635"/>
              <a:gd name="T150" fmla="*/ 2812 h 281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635" h="2812">
                <a:moveTo>
                  <a:pt x="1545" y="1330"/>
                </a:moveTo>
                <a:lnTo>
                  <a:pt x="1557" y="1243"/>
                </a:lnTo>
                <a:lnTo>
                  <a:pt x="1606" y="1166"/>
                </a:lnTo>
                <a:lnTo>
                  <a:pt x="1679" y="1090"/>
                </a:lnTo>
                <a:lnTo>
                  <a:pt x="1776" y="1025"/>
                </a:lnTo>
                <a:lnTo>
                  <a:pt x="1885" y="970"/>
                </a:lnTo>
                <a:lnTo>
                  <a:pt x="2019" y="937"/>
                </a:lnTo>
                <a:lnTo>
                  <a:pt x="2323" y="905"/>
                </a:lnTo>
                <a:lnTo>
                  <a:pt x="2615" y="937"/>
                </a:lnTo>
                <a:lnTo>
                  <a:pt x="2871" y="1025"/>
                </a:lnTo>
                <a:lnTo>
                  <a:pt x="2956" y="1090"/>
                </a:lnTo>
                <a:lnTo>
                  <a:pt x="3029" y="1166"/>
                </a:lnTo>
                <a:lnTo>
                  <a:pt x="3078" y="1243"/>
                </a:lnTo>
                <a:lnTo>
                  <a:pt x="3090" y="1330"/>
                </a:lnTo>
                <a:lnTo>
                  <a:pt x="3065" y="1450"/>
                </a:lnTo>
                <a:lnTo>
                  <a:pt x="3017" y="1559"/>
                </a:lnTo>
                <a:lnTo>
                  <a:pt x="2919" y="1657"/>
                </a:lnTo>
                <a:lnTo>
                  <a:pt x="2786" y="1744"/>
                </a:lnTo>
                <a:lnTo>
                  <a:pt x="2713" y="1776"/>
                </a:lnTo>
                <a:lnTo>
                  <a:pt x="2640" y="1809"/>
                </a:lnTo>
                <a:lnTo>
                  <a:pt x="2457" y="1864"/>
                </a:lnTo>
                <a:lnTo>
                  <a:pt x="2263" y="1896"/>
                </a:lnTo>
                <a:lnTo>
                  <a:pt x="2056" y="1907"/>
                </a:lnTo>
                <a:lnTo>
                  <a:pt x="1849" y="1896"/>
                </a:lnTo>
                <a:lnTo>
                  <a:pt x="1654" y="1864"/>
                </a:lnTo>
                <a:lnTo>
                  <a:pt x="1326" y="1744"/>
                </a:lnTo>
                <a:lnTo>
                  <a:pt x="1204" y="1657"/>
                </a:lnTo>
                <a:lnTo>
                  <a:pt x="1107" y="1559"/>
                </a:lnTo>
                <a:lnTo>
                  <a:pt x="1046" y="1450"/>
                </a:lnTo>
                <a:lnTo>
                  <a:pt x="1034" y="1330"/>
                </a:lnTo>
                <a:lnTo>
                  <a:pt x="1058" y="1188"/>
                </a:lnTo>
                <a:lnTo>
                  <a:pt x="1131" y="1046"/>
                </a:lnTo>
                <a:lnTo>
                  <a:pt x="1253" y="927"/>
                </a:lnTo>
                <a:lnTo>
                  <a:pt x="1411" y="807"/>
                </a:lnTo>
                <a:lnTo>
                  <a:pt x="1593" y="720"/>
                </a:lnTo>
                <a:lnTo>
                  <a:pt x="1812" y="643"/>
                </a:lnTo>
                <a:lnTo>
                  <a:pt x="2056" y="600"/>
                </a:lnTo>
                <a:lnTo>
                  <a:pt x="2323" y="589"/>
                </a:lnTo>
                <a:lnTo>
                  <a:pt x="2579" y="600"/>
                </a:lnTo>
                <a:lnTo>
                  <a:pt x="2822" y="643"/>
                </a:lnTo>
                <a:lnTo>
                  <a:pt x="3041" y="720"/>
                </a:lnTo>
                <a:lnTo>
                  <a:pt x="3236" y="807"/>
                </a:lnTo>
                <a:lnTo>
                  <a:pt x="3382" y="927"/>
                </a:lnTo>
                <a:lnTo>
                  <a:pt x="3503" y="1046"/>
                </a:lnTo>
                <a:lnTo>
                  <a:pt x="3552" y="1112"/>
                </a:lnTo>
                <a:lnTo>
                  <a:pt x="3576" y="1188"/>
                </a:lnTo>
                <a:lnTo>
                  <a:pt x="3613" y="1330"/>
                </a:lnTo>
                <a:lnTo>
                  <a:pt x="3576" y="1504"/>
                </a:lnTo>
                <a:lnTo>
                  <a:pt x="3491" y="1678"/>
                </a:lnTo>
                <a:lnTo>
                  <a:pt x="3418" y="1755"/>
                </a:lnTo>
                <a:lnTo>
                  <a:pt x="3345" y="1831"/>
                </a:lnTo>
                <a:lnTo>
                  <a:pt x="3151" y="1962"/>
                </a:lnTo>
                <a:lnTo>
                  <a:pt x="2932" y="2071"/>
                </a:lnTo>
                <a:lnTo>
                  <a:pt x="2664" y="2158"/>
                </a:lnTo>
                <a:lnTo>
                  <a:pt x="2372" y="2212"/>
                </a:lnTo>
                <a:lnTo>
                  <a:pt x="2056" y="2223"/>
                </a:lnTo>
                <a:lnTo>
                  <a:pt x="1752" y="2212"/>
                </a:lnTo>
                <a:lnTo>
                  <a:pt x="1460" y="2158"/>
                </a:lnTo>
                <a:lnTo>
                  <a:pt x="1192" y="2071"/>
                </a:lnTo>
                <a:lnTo>
                  <a:pt x="961" y="1962"/>
                </a:lnTo>
                <a:lnTo>
                  <a:pt x="778" y="1831"/>
                </a:lnTo>
                <a:lnTo>
                  <a:pt x="705" y="1755"/>
                </a:lnTo>
                <a:lnTo>
                  <a:pt x="633" y="1678"/>
                </a:lnTo>
                <a:lnTo>
                  <a:pt x="584" y="1591"/>
                </a:lnTo>
                <a:lnTo>
                  <a:pt x="547" y="1504"/>
                </a:lnTo>
                <a:lnTo>
                  <a:pt x="511" y="1330"/>
                </a:lnTo>
                <a:lnTo>
                  <a:pt x="547" y="1134"/>
                </a:lnTo>
                <a:lnTo>
                  <a:pt x="657" y="937"/>
                </a:lnTo>
                <a:lnTo>
                  <a:pt x="730" y="850"/>
                </a:lnTo>
                <a:lnTo>
                  <a:pt x="827" y="763"/>
                </a:lnTo>
                <a:lnTo>
                  <a:pt x="924" y="676"/>
                </a:lnTo>
                <a:lnTo>
                  <a:pt x="1046" y="600"/>
                </a:lnTo>
                <a:lnTo>
                  <a:pt x="1314" y="480"/>
                </a:lnTo>
                <a:lnTo>
                  <a:pt x="1460" y="425"/>
                </a:lnTo>
                <a:lnTo>
                  <a:pt x="1618" y="382"/>
                </a:lnTo>
                <a:lnTo>
                  <a:pt x="1958" y="316"/>
                </a:lnTo>
                <a:lnTo>
                  <a:pt x="2323" y="295"/>
                </a:lnTo>
                <a:lnTo>
                  <a:pt x="2676" y="316"/>
                </a:lnTo>
                <a:lnTo>
                  <a:pt x="2859" y="338"/>
                </a:lnTo>
                <a:lnTo>
                  <a:pt x="3017" y="382"/>
                </a:lnTo>
                <a:lnTo>
                  <a:pt x="3175" y="425"/>
                </a:lnTo>
                <a:lnTo>
                  <a:pt x="3333" y="480"/>
                </a:lnTo>
                <a:lnTo>
                  <a:pt x="3467" y="534"/>
                </a:lnTo>
                <a:lnTo>
                  <a:pt x="3588" y="600"/>
                </a:lnTo>
                <a:lnTo>
                  <a:pt x="3710" y="676"/>
                </a:lnTo>
                <a:lnTo>
                  <a:pt x="3820" y="763"/>
                </a:lnTo>
                <a:lnTo>
                  <a:pt x="3978" y="937"/>
                </a:lnTo>
                <a:lnTo>
                  <a:pt x="4087" y="1134"/>
                </a:lnTo>
                <a:lnTo>
                  <a:pt x="4111" y="1232"/>
                </a:lnTo>
                <a:lnTo>
                  <a:pt x="4124" y="1330"/>
                </a:lnTo>
                <a:lnTo>
                  <a:pt x="4087" y="1569"/>
                </a:lnTo>
                <a:lnTo>
                  <a:pt x="4026" y="1678"/>
                </a:lnTo>
                <a:lnTo>
                  <a:pt x="3966" y="1787"/>
                </a:lnTo>
                <a:lnTo>
                  <a:pt x="3868" y="1885"/>
                </a:lnTo>
                <a:lnTo>
                  <a:pt x="3771" y="1983"/>
                </a:lnTo>
                <a:lnTo>
                  <a:pt x="3649" y="2082"/>
                </a:lnTo>
                <a:lnTo>
                  <a:pt x="3515" y="2169"/>
                </a:lnTo>
                <a:lnTo>
                  <a:pt x="3211" y="2310"/>
                </a:lnTo>
                <a:lnTo>
                  <a:pt x="2859" y="2419"/>
                </a:lnTo>
                <a:lnTo>
                  <a:pt x="2481" y="2496"/>
                </a:lnTo>
                <a:lnTo>
                  <a:pt x="2056" y="2517"/>
                </a:lnTo>
                <a:lnTo>
                  <a:pt x="1642" y="2496"/>
                </a:lnTo>
                <a:lnTo>
                  <a:pt x="1448" y="2463"/>
                </a:lnTo>
                <a:lnTo>
                  <a:pt x="1253" y="2419"/>
                </a:lnTo>
                <a:lnTo>
                  <a:pt x="912" y="2310"/>
                </a:lnTo>
                <a:lnTo>
                  <a:pt x="608" y="2169"/>
                </a:lnTo>
                <a:lnTo>
                  <a:pt x="474" y="2082"/>
                </a:lnTo>
                <a:lnTo>
                  <a:pt x="353" y="1983"/>
                </a:lnTo>
                <a:lnTo>
                  <a:pt x="158" y="1787"/>
                </a:lnTo>
                <a:lnTo>
                  <a:pt x="85" y="1678"/>
                </a:lnTo>
                <a:lnTo>
                  <a:pt x="36" y="1569"/>
                </a:lnTo>
                <a:lnTo>
                  <a:pt x="0" y="1330"/>
                </a:lnTo>
                <a:lnTo>
                  <a:pt x="12" y="1199"/>
                </a:lnTo>
                <a:lnTo>
                  <a:pt x="49" y="1068"/>
                </a:lnTo>
                <a:lnTo>
                  <a:pt x="182" y="818"/>
                </a:lnTo>
                <a:lnTo>
                  <a:pt x="389" y="600"/>
                </a:lnTo>
                <a:lnTo>
                  <a:pt x="523" y="491"/>
                </a:lnTo>
                <a:lnTo>
                  <a:pt x="681" y="404"/>
                </a:lnTo>
                <a:lnTo>
                  <a:pt x="839" y="316"/>
                </a:lnTo>
                <a:lnTo>
                  <a:pt x="1022" y="229"/>
                </a:lnTo>
                <a:lnTo>
                  <a:pt x="1411" y="109"/>
                </a:lnTo>
                <a:lnTo>
                  <a:pt x="1630" y="66"/>
                </a:lnTo>
                <a:lnTo>
                  <a:pt x="1849" y="33"/>
                </a:lnTo>
                <a:lnTo>
                  <a:pt x="2323" y="0"/>
                </a:lnTo>
                <a:lnTo>
                  <a:pt x="2786" y="33"/>
                </a:lnTo>
                <a:lnTo>
                  <a:pt x="3223" y="109"/>
                </a:lnTo>
                <a:lnTo>
                  <a:pt x="3613" y="229"/>
                </a:lnTo>
                <a:lnTo>
                  <a:pt x="3795" y="316"/>
                </a:lnTo>
                <a:lnTo>
                  <a:pt x="3953" y="404"/>
                </a:lnTo>
                <a:lnTo>
                  <a:pt x="4245" y="600"/>
                </a:lnTo>
                <a:lnTo>
                  <a:pt x="4355" y="709"/>
                </a:lnTo>
                <a:lnTo>
                  <a:pt x="4452" y="818"/>
                </a:lnTo>
                <a:lnTo>
                  <a:pt x="4537" y="948"/>
                </a:lnTo>
                <a:lnTo>
                  <a:pt x="4586" y="1068"/>
                </a:lnTo>
                <a:lnTo>
                  <a:pt x="4622" y="1199"/>
                </a:lnTo>
                <a:lnTo>
                  <a:pt x="4635" y="1330"/>
                </a:lnTo>
                <a:lnTo>
                  <a:pt x="4622" y="1471"/>
                </a:lnTo>
                <a:lnTo>
                  <a:pt x="4586" y="1602"/>
                </a:lnTo>
                <a:lnTo>
                  <a:pt x="4537" y="1733"/>
                </a:lnTo>
                <a:lnTo>
                  <a:pt x="4452" y="1864"/>
                </a:lnTo>
                <a:lnTo>
                  <a:pt x="4355" y="1994"/>
                </a:lnTo>
                <a:lnTo>
                  <a:pt x="4245" y="2114"/>
                </a:lnTo>
                <a:lnTo>
                  <a:pt x="3953" y="2343"/>
                </a:lnTo>
                <a:lnTo>
                  <a:pt x="3613" y="2528"/>
                </a:lnTo>
                <a:lnTo>
                  <a:pt x="3223" y="2681"/>
                </a:lnTo>
                <a:lnTo>
                  <a:pt x="3005" y="2735"/>
                </a:lnTo>
                <a:lnTo>
                  <a:pt x="2786" y="2779"/>
                </a:lnTo>
                <a:lnTo>
                  <a:pt x="2323" y="2812"/>
                </a:lnTo>
              </a:path>
            </a:pathLst>
          </a:custGeom>
          <a:noFill/>
          <a:ln w="19050">
            <a:solidFill>
              <a:srgbClr val="D9090A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5989638" y="3944937"/>
            <a:ext cx="3670300" cy="7254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569076" y="2560637"/>
            <a:ext cx="2124075" cy="1384300"/>
          </a:xfrm>
          <a:custGeom>
            <a:avLst/>
            <a:gdLst>
              <a:gd name="T0" fmla="*/ 0 w 1338"/>
              <a:gd name="T1" fmla="*/ 2147483647 h 872"/>
              <a:gd name="T2" fmla="*/ 0 w 1338"/>
              <a:gd name="T3" fmla="*/ 2147483647 h 872"/>
              <a:gd name="T4" fmla="*/ 2147483647 w 1338"/>
              <a:gd name="T5" fmla="*/ 0 h 872"/>
              <a:gd name="T6" fmla="*/ 0 60000 65536"/>
              <a:gd name="T7" fmla="*/ 0 60000 65536"/>
              <a:gd name="T8" fmla="*/ 0 60000 65536"/>
              <a:gd name="T9" fmla="*/ 0 w 1338"/>
              <a:gd name="T10" fmla="*/ 0 h 872"/>
              <a:gd name="T11" fmla="*/ 1338 w 1338"/>
              <a:gd name="T12" fmla="*/ 872 h 8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38" h="872">
                <a:moveTo>
                  <a:pt x="0" y="872"/>
                </a:moveTo>
                <a:lnTo>
                  <a:pt x="0" y="501"/>
                </a:lnTo>
                <a:lnTo>
                  <a:pt x="1338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5932489" y="1557338"/>
            <a:ext cx="115887" cy="207963"/>
          </a:xfrm>
          <a:custGeom>
            <a:avLst/>
            <a:gdLst>
              <a:gd name="T0" fmla="*/ 2147483647 w 73"/>
              <a:gd name="T1" fmla="*/ 2147483647 h 131"/>
              <a:gd name="T2" fmla="*/ 0 w 73"/>
              <a:gd name="T3" fmla="*/ 2147483647 h 131"/>
              <a:gd name="T4" fmla="*/ 2147483647 w 73"/>
              <a:gd name="T5" fmla="*/ 2147483647 h 131"/>
              <a:gd name="T6" fmla="*/ 2147483647 w 73"/>
              <a:gd name="T7" fmla="*/ 0 h 131"/>
              <a:gd name="T8" fmla="*/ 2147483647 w 73"/>
              <a:gd name="T9" fmla="*/ 2147483647 h 131"/>
              <a:gd name="T10" fmla="*/ 2147483647 w 73"/>
              <a:gd name="T11" fmla="*/ 2147483647 h 131"/>
              <a:gd name="T12" fmla="*/ 2147483647 w 73"/>
              <a:gd name="T13" fmla="*/ 2147483647 h 1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"/>
              <a:gd name="T22" fmla="*/ 0 h 131"/>
              <a:gd name="T23" fmla="*/ 73 w 73"/>
              <a:gd name="T24" fmla="*/ 131 h 1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" h="131">
                <a:moveTo>
                  <a:pt x="24" y="98"/>
                </a:moveTo>
                <a:lnTo>
                  <a:pt x="0" y="131"/>
                </a:lnTo>
                <a:lnTo>
                  <a:pt x="12" y="98"/>
                </a:lnTo>
                <a:lnTo>
                  <a:pt x="24" y="0"/>
                </a:lnTo>
                <a:lnTo>
                  <a:pt x="49" y="98"/>
                </a:lnTo>
                <a:lnTo>
                  <a:pt x="73" y="131"/>
                </a:lnTo>
                <a:lnTo>
                  <a:pt x="24" y="98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 Box 350"/>
          <p:cNvSpPr txBox="1">
            <a:spLocks noChangeArrowheads="1"/>
          </p:cNvSpPr>
          <p:nvPr/>
        </p:nvSpPr>
        <p:spPr bwMode="auto">
          <a:xfrm>
            <a:off x="1971675" y="1724174"/>
            <a:ext cx="228600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DETERMINAR OBJETIVOS, ALTERNATIVAS E RESTRIÇÕES</a:t>
            </a:r>
            <a:endParaRPr lang="en-US" sz="14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ext Box 351"/>
          <p:cNvSpPr txBox="1">
            <a:spLocks noChangeArrowheads="1"/>
          </p:cNvSpPr>
          <p:nvPr/>
        </p:nvSpPr>
        <p:spPr bwMode="auto">
          <a:xfrm>
            <a:off x="2573511" y="5778908"/>
            <a:ext cx="183956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b="1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PLANEJAR PRÓXIMA FASE</a:t>
            </a:r>
            <a:endParaRPr lang="en-US" sz="2400">
              <a:solidFill>
                <a:schemeClr val="bg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Text Box 352"/>
          <p:cNvSpPr txBox="1">
            <a:spLocks noChangeArrowheads="1"/>
          </p:cNvSpPr>
          <p:nvPr/>
        </p:nvSpPr>
        <p:spPr bwMode="auto">
          <a:xfrm>
            <a:off x="8053017" y="1707506"/>
            <a:ext cx="2204193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200" b="1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AVALIAR ALTERNATIVAS,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IDENTIFICAR, RESOLVER RISCOS</a:t>
            </a:r>
            <a:endParaRPr lang="en-US" sz="2400" b="1">
              <a:solidFill>
                <a:schemeClr val="bg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 Box 353"/>
          <p:cNvSpPr txBox="1">
            <a:spLocks noChangeArrowheads="1"/>
          </p:cNvSpPr>
          <p:nvPr/>
        </p:nvSpPr>
        <p:spPr bwMode="auto">
          <a:xfrm>
            <a:off x="7874308" y="5930256"/>
            <a:ext cx="2148858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1200" b="1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DESENVOLVER, VERIFICAR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PRODUTO NO PRÓXIMO NÍVEL</a:t>
            </a:r>
            <a:endParaRPr lang="en-US" sz="2400">
              <a:solidFill>
                <a:schemeClr val="bg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CaixaDeTexto 361"/>
          <p:cNvSpPr txBox="1">
            <a:spLocks noChangeArrowheads="1"/>
          </p:cNvSpPr>
          <p:nvPr/>
        </p:nvSpPr>
        <p:spPr bwMode="auto">
          <a:xfrm>
            <a:off x="7086600" y="2039938"/>
            <a:ext cx="78764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Análise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 risco</a:t>
            </a:r>
          </a:p>
        </p:txBody>
      </p:sp>
      <p:sp>
        <p:nvSpPr>
          <p:cNvPr id="19" name="CaixaDeTexto 362"/>
          <p:cNvSpPr txBox="1">
            <a:spLocks noChangeArrowheads="1"/>
          </p:cNvSpPr>
          <p:nvPr/>
        </p:nvSpPr>
        <p:spPr bwMode="auto">
          <a:xfrm>
            <a:off x="6591300" y="2416176"/>
            <a:ext cx="78764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Análise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 risco</a:t>
            </a:r>
          </a:p>
        </p:txBody>
      </p:sp>
      <p:sp>
        <p:nvSpPr>
          <p:cNvPr id="20" name="CaixaDeTexto 363"/>
          <p:cNvSpPr txBox="1">
            <a:spLocks noChangeArrowheads="1"/>
          </p:cNvSpPr>
          <p:nvPr/>
        </p:nvSpPr>
        <p:spPr bwMode="auto">
          <a:xfrm>
            <a:off x="6096000" y="2817813"/>
            <a:ext cx="78764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Análise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 risco</a:t>
            </a:r>
          </a:p>
        </p:txBody>
      </p:sp>
      <p:sp>
        <p:nvSpPr>
          <p:cNvPr id="21" name="CaixaDeTexto 364"/>
          <p:cNvSpPr txBox="1">
            <a:spLocks noChangeArrowheads="1"/>
          </p:cNvSpPr>
          <p:nvPr/>
        </p:nvSpPr>
        <p:spPr bwMode="auto">
          <a:xfrm>
            <a:off x="5905500" y="3386138"/>
            <a:ext cx="78764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Análise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 risco</a:t>
            </a:r>
          </a:p>
        </p:txBody>
      </p:sp>
      <p:sp>
        <p:nvSpPr>
          <p:cNvPr id="22" name="CaixaDeTexto 365"/>
          <p:cNvSpPr txBox="1">
            <a:spLocks noChangeArrowheads="1"/>
          </p:cNvSpPr>
          <p:nvPr/>
        </p:nvSpPr>
        <p:spPr bwMode="auto">
          <a:xfrm>
            <a:off x="7658100" y="3157538"/>
            <a:ext cx="998538" cy="276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Protótipo 3</a:t>
            </a:r>
          </a:p>
        </p:txBody>
      </p:sp>
      <p:sp>
        <p:nvSpPr>
          <p:cNvPr id="23" name="CaixaDeTexto 366"/>
          <p:cNvSpPr txBox="1">
            <a:spLocks noChangeArrowheads="1"/>
          </p:cNvSpPr>
          <p:nvPr/>
        </p:nvSpPr>
        <p:spPr bwMode="auto">
          <a:xfrm>
            <a:off x="6858000" y="3309938"/>
            <a:ext cx="998538" cy="276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Protótipo 2</a:t>
            </a:r>
          </a:p>
        </p:txBody>
      </p:sp>
      <p:sp>
        <p:nvSpPr>
          <p:cNvPr id="24" name="CaixaDeTexto 367"/>
          <p:cNvSpPr txBox="1">
            <a:spLocks noChangeArrowheads="1"/>
          </p:cNvSpPr>
          <p:nvPr/>
        </p:nvSpPr>
        <p:spPr bwMode="auto">
          <a:xfrm>
            <a:off x="6515100" y="3513138"/>
            <a:ext cx="650514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Protó-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tipo 1</a:t>
            </a:r>
          </a:p>
        </p:txBody>
      </p:sp>
      <p:sp>
        <p:nvSpPr>
          <p:cNvPr id="25" name="CaixaDeTexto 368"/>
          <p:cNvSpPr txBox="1">
            <a:spLocks noChangeArrowheads="1"/>
          </p:cNvSpPr>
          <p:nvPr/>
        </p:nvSpPr>
        <p:spPr bwMode="auto">
          <a:xfrm>
            <a:off x="8483601" y="2916238"/>
            <a:ext cx="1084263" cy="6461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Protótipo 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 de 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    operação</a:t>
            </a:r>
          </a:p>
        </p:txBody>
      </p:sp>
      <p:sp>
        <p:nvSpPr>
          <p:cNvPr id="26" name="CaixaDeTexto 369"/>
          <p:cNvSpPr txBox="1">
            <a:spLocks noChangeArrowheads="1"/>
          </p:cNvSpPr>
          <p:nvPr/>
        </p:nvSpPr>
        <p:spPr bwMode="auto">
          <a:xfrm>
            <a:off x="5105401" y="3567113"/>
            <a:ext cx="773113" cy="276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Revisão</a:t>
            </a:r>
          </a:p>
        </p:txBody>
      </p:sp>
      <p:sp>
        <p:nvSpPr>
          <p:cNvPr id="27" name="CaixaDeTexto 370"/>
          <p:cNvSpPr txBox="1">
            <a:spLocks noChangeArrowheads="1"/>
          </p:cNvSpPr>
          <p:nvPr/>
        </p:nvSpPr>
        <p:spPr bwMode="auto">
          <a:xfrm>
            <a:off x="6972301" y="3922713"/>
            <a:ext cx="2663825" cy="276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Simulação, modelos, benchmarks</a:t>
            </a:r>
          </a:p>
        </p:txBody>
      </p:sp>
      <p:sp>
        <p:nvSpPr>
          <p:cNvPr id="28" name="CaixaDeTexto 371"/>
          <p:cNvSpPr txBox="1">
            <a:spLocks noChangeArrowheads="1"/>
          </p:cNvSpPr>
          <p:nvPr/>
        </p:nvSpPr>
        <p:spPr bwMode="auto">
          <a:xfrm>
            <a:off x="5943600" y="4117975"/>
            <a:ext cx="1066800" cy="4619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Conceito de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operação</a:t>
            </a:r>
          </a:p>
        </p:txBody>
      </p:sp>
      <p:sp>
        <p:nvSpPr>
          <p:cNvPr id="29" name="CaixaDeTexto 372"/>
          <p:cNvSpPr txBox="1">
            <a:spLocks noChangeArrowheads="1"/>
          </p:cNvSpPr>
          <p:nvPr/>
        </p:nvSpPr>
        <p:spPr bwMode="auto">
          <a:xfrm>
            <a:off x="4241801" y="4067175"/>
            <a:ext cx="1795463" cy="4619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Plano de requisitos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Plano de ciclo de vida</a:t>
            </a:r>
          </a:p>
        </p:txBody>
      </p:sp>
      <p:sp>
        <p:nvSpPr>
          <p:cNvPr id="30" name="CaixaDeTexto 373"/>
          <p:cNvSpPr txBox="1">
            <a:spLocks noChangeArrowheads="1"/>
          </p:cNvSpPr>
          <p:nvPr/>
        </p:nvSpPr>
        <p:spPr bwMode="auto">
          <a:xfrm>
            <a:off x="4578350" y="4841875"/>
            <a:ext cx="1441450" cy="4619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Plano de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desenvolvimento</a:t>
            </a:r>
          </a:p>
        </p:txBody>
      </p:sp>
      <p:sp>
        <p:nvSpPr>
          <p:cNvPr id="31" name="CaixaDeTexto 374"/>
          <p:cNvSpPr txBox="1">
            <a:spLocks noChangeArrowheads="1"/>
          </p:cNvSpPr>
          <p:nvPr/>
        </p:nvSpPr>
        <p:spPr bwMode="auto">
          <a:xfrm>
            <a:off x="4722814" y="5337175"/>
            <a:ext cx="1220787" cy="4619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Integração e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plano de teste</a:t>
            </a:r>
          </a:p>
        </p:txBody>
      </p:sp>
      <p:sp>
        <p:nvSpPr>
          <p:cNvPr id="32" name="CaixaDeTexto 375"/>
          <p:cNvSpPr txBox="1">
            <a:spLocks noChangeArrowheads="1"/>
          </p:cNvSpPr>
          <p:nvPr/>
        </p:nvSpPr>
        <p:spPr bwMode="auto">
          <a:xfrm>
            <a:off x="6781800" y="4300538"/>
            <a:ext cx="105670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Requisitos</a:t>
            </a:r>
          </a:p>
          <a:p>
            <a:pPr eaLnBrk="1" hangingPunct="1"/>
            <a:r>
              <a:rPr lang="pt-BR" sz="1200" b="1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 Software</a:t>
            </a:r>
          </a:p>
        </p:txBody>
      </p:sp>
      <p:sp>
        <p:nvSpPr>
          <p:cNvPr id="33" name="CaixaDeTexto 376"/>
          <p:cNvSpPr txBox="1">
            <a:spLocks noChangeArrowheads="1"/>
          </p:cNvSpPr>
          <p:nvPr/>
        </p:nvSpPr>
        <p:spPr bwMode="auto">
          <a:xfrm>
            <a:off x="7739064" y="4452938"/>
            <a:ext cx="947737" cy="4619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Projeto do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produto</a:t>
            </a:r>
          </a:p>
        </p:txBody>
      </p:sp>
      <p:sp>
        <p:nvSpPr>
          <p:cNvPr id="34" name="CaixaDeTexto 377"/>
          <p:cNvSpPr txBox="1">
            <a:spLocks noChangeArrowheads="1"/>
          </p:cNvSpPr>
          <p:nvPr/>
        </p:nvSpPr>
        <p:spPr bwMode="auto">
          <a:xfrm>
            <a:off x="8534401" y="4529138"/>
            <a:ext cx="912813" cy="4619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Projeto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detalhado</a:t>
            </a:r>
          </a:p>
        </p:txBody>
      </p:sp>
      <p:sp>
        <p:nvSpPr>
          <p:cNvPr id="35" name="CaixaDeTexto 378"/>
          <p:cNvSpPr txBox="1">
            <a:spLocks noChangeArrowheads="1"/>
          </p:cNvSpPr>
          <p:nvPr/>
        </p:nvSpPr>
        <p:spPr bwMode="auto">
          <a:xfrm>
            <a:off x="8318500" y="4926013"/>
            <a:ext cx="717550" cy="276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Código</a:t>
            </a:r>
          </a:p>
        </p:txBody>
      </p:sp>
      <p:sp>
        <p:nvSpPr>
          <p:cNvPr id="36" name="CaixaDeTexto 379"/>
          <p:cNvSpPr txBox="1">
            <a:spLocks noChangeArrowheads="1"/>
          </p:cNvSpPr>
          <p:nvPr/>
        </p:nvSpPr>
        <p:spPr bwMode="auto">
          <a:xfrm>
            <a:off x="7902576" y="5159375"/>
            <a:ext cx="796925" cy="4619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Teste de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unidade</a:t>
            </a:r>
          </a:p>
        </p:txBody>
      </p:sp>
      <p:sp>
        <p:nvSpPr>
          <p:cNvPr id="37" name="CaixaDeTexto 380"/>
          <p:cNvSpPr txBox="1">
            <a:spLocks noChangeArrowheads="1"/>
          </p:cNvSpPr>
          <p:nvPr/>
        </p:nvSpPr>
        <p:spPr bwMode="auto">
          <a:xfrm>
            <a:off x="7302501" y="5418138"/>
            <a:ext cx="962025" cy="4619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Teste de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integração</a:t>
            </a:r>
          </a:p>
        </p:txBody>
      </p:sp>
      <p:sp>
        <p:nvSpPr>
          <p:cNvPr id="38" name="CaixaDeTexto 381"/>
          <p:cNvSpPr txBox="1">
            <a:spLocks noChangeArrowheads="1"/>
          </p:cNvSpPr>
          <p:nvPr/>
        </p:nvSpPr>
        <p:spPr bwMode="auto">
          <a:xfrm>
            <a:off x="6667500" y="5659438"/>
            <a:ext cx="884238" cy="4619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Teste de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aceitação</a:t>
            </a:r>
          </a:p>
        </p:txBody>
      </p:sp>
      <p:sp>
        <p:nvSpPr>
          <p:cNvPr id="39" name="CaixaDeTexto 382"/>
          <p:cNvSpPr txBox="1">
            <a:spLocks noChangeArrowheads="1"/>
          </p:cNvSpPr>
          <p:nvPr/>
        </p:nvSpPr>
        <p:spPr bwMode="auto">
          <a:xfrm>
            <a:off x="5943601" y="5900738"/>
            <a:ext cx="893763" cy="2762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Operação</a:t>
            </a:r>
          </a:p>
        </p:txBody>
      </p:sp>
      <p:sp>
        <p:nvSpPr>
          <p:cNvPr id="40" name="CaixaDeTexto 383"/>
          <p:cNvSpPr txBox="1">
            <a:spLocks noChangeArrowheads="1"/>
          </p:cNvSpPr>
          <p:nvPr/>
        </p:nvSpPr>
        <p:spPr bwMode="auto">
          <a:xfrm>
            <a:off x="5943601" y="4757738"/>
            <a:ext cx="1160463" cy="4619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Validação de 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requisitos</a:t>
            </a:r>
          </a:p>
        </p:txBody>
      </p:sp>
      <p:sp>
        <p:nvSpPr>
          <p:cNvPr id="41" name="CaixaDeTexto 384"/>
          <p:cNvSpPr txBox="1">
            <a:spLocks noChangeArrowheads="1"/>
          </p:cNvSpPr>
          <p:nvPr/>
        </p:nvSpPr>
        <p:spPr bwMode="auto">
          <a:xfrm>
            <a:off x="6019801" y="5291138"/>
            <a:ext cx="83017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 &amp; V do</a:t>
            </a:r>
          </a:p>
          <a:p>
            <a:pPr eaLnBrk="1" hangingPunct="1"/>
            <a:r>
              <a:rPr lang="pt-BR" sz="1200" b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1028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Espiral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Considerações Finais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Evolutivos - Modelo Espiral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É uma abordagem bastante realista para o desenvolvimento de software em grande escala.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Usa uma abordagem que capacita o desenvolvedor e o cliente a entender e reagir aos riscos em cada etapa evolutiva.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Pode ser difícil convencer os clientes que uma abordagem "evolutiva" é controlável.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Exige considerável experiência na determinação de riscos e depende dessa experiência para ter sucesso.</a:t>
            </a:r>
          </a:p>
        </p:txBody>
      </p:sp>
    </p:spTree>
    <p:extLst>
      <p:ext uri="{BB962C8B-B14F-4D97-AF65-F5344CB8AC3E}">
        <p14:creationId xmlns:p14="http://schemas.microsoft.com/office/powerpoint/2010/main" val="14693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Engenharia de Software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/>
            <a:r>
              <a:rPr lang="pt-BR"/>
              <a:t>Modelos de Processo de Software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955884-2A0D-439B-B842-EC5F072164CD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posso programar um software de</a:t>
            </a:r>
          </a:p>
          <a:p>
            <a:r>
              <a:rPr lang="pt-BR" dirty="0"/>
              <a:t>qualquer maneira...</a:t>
            </a:r>
          </a:p>
          <a:p>
            <a:r>
              <a:rPr lang="pt-BR" dirty="0"/>
              <a:t>Preciso seguir algumas etapas</a:t>
            </a:r>
          </a:p>
          <a:p>
            <a:r>
              <a:rPr lang="pt-BR" dirty="0"/>
              <a:t>em seu ciclo de vida…</a:t>
            </a:r>
          </a:p>
        </p:txBody>
      </p:sp>
    </p:spTree>
    <p:extLst>
      <p:ext uri="{BB962C8B-B14F-4D97-AF65-F5344CB8AC3E}">
        <p14:creationId xmlns:p14="http://schemas.microsoft.com/office/powerpoint/2010/main" val="16788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4ª Geração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Técnicas de 4ª Geração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4GL (4</a:t>
            </a:r>
            <a:r>
              <a:rPr lang="pt-BR" b="1" baseline="30000" dirty="0"/>
              <a:t>th</a:t>
            </a:r>
            <a:r>
              <a:rPr lang="pt-BR" b="1" dirty="0"/>
              <a:t> </a:t>
            </a:r>
            <a:r>
              <a:rPr lang="pt-BR" b="1" dirty="0" err="1"/>
              <a:t>Generation</a:t>
            </a:r>
            <a:r>
              <a:rPr lang="pt-BR" b="1" dirty="0"/>
              <a:t> </a:t>
            </a:r>
            <a:r>
              <a:rPr lang="pt-BR" b="1" dirty="0" err="1"/>
              <a:t>Language</a:t>
            </a:r>
            <a:r>
              <a:rPr lang="pt-BR" b="1" dirty="0"/>
              <a:t>)</a:t>
            </a:r>
            <a:r>
              <a:rPr lang="pt-BR" dirty="0"/>
              <a:t>: Concentra-se na capacidade de se especificar o software em um nível que esteja próximo à linguagem natural</a:t>
            </a:r>
          </a:p>
          <a:p>
            <a:pPr lvl="8"/>
            <a:endParaRPr lang="pt-BR" dirty="0"/>
          </a:p>
          <a:p>
            <a:r>
              <a:rPr lang="pt-BR" dirty="0"/>
              <a:t>Engloba um conjunto de ferramentas de software que possibilitam que: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O sistema seja especificado em uma linguagem de </a:t>
            </a:r>
            <a:r>
              <a:rPr lang="pt-BR" dirty="0">
                <a:solidFill>
                  <a:srgbClr val="800000"/>
                </a:solidFill>
              </a:rPr>
              <a:t>alto nível</a:t>
            </a:r>
            <a:r>
              <a:rPr lang="pt-BR" dirty="0"/>
              <a:t> 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O código fonte seja gerado </a:t>
            </a:r>
            <a:r>
              <a:rPr lang="pt-BR" dirty="0">
                <a:solidFill>
                  <a:srgbClr val="800000"/>
                </a:solidFill>
              </a:rPr>
              <a:t>automaticamente</a:t>
            </a:r>
            <a:r>
              <a:rPr lang="pt-BR" dirty="0"/>
              <a:t> a partir dessas especificações</a:t>
            </a:r>
          </a:p>
          <a:p>
            <a:pPr lvl="1"/>
            <a:endParaRPr lang="pt-BR" dirty="0"/>
          </a:p>
          <a:p>
            <a:pPr lvl="1"/>
            <a:r>
              <a:rPr lang="pt-BR" dirty="0">
                <a:hlinkClick r:id="rId2"/>
              </a:rPr>
              <a:t>https://pt.wikipedia.org/wiki/</a:t>
            </a:r>
            <a:r>
              <a:rPr lang="pt-BR" dirty="0" err="1">
                <a:hlinkClick r:id="rId2"/>
              </a:rPr>
              <a:t>Linguagem_de_programação_de_quarta_geração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https://coggle.it/diagram/WPa0QDNf_QABL1UE/t/15-gerações-das-linguagens-de-programação</a:t>
            </a: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2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Técnicas de 4ª Geração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Ferramentas do Ambiente de Desenvolvimento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Técnicas de 4ª Geração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ambiente de desenvolvimento de software inclui as seguintes ferramentas: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Linguagens </a:t>
            </a:r>
            <a:r>
              <a:rPr lang="pt-BR" u="sng" dirty="0">
                <a:solidFill>
                  <a:srgbClr val="800000"/>
                </a:solidFill>
              </a:rPr>
              <a:t>não procedimentais</a:t>
            </a:r>
            <a:r>
              <a:rPr lang="pt-BR" dirty="0"/>
              <a:t> para consulta de banco de  dados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Geração de relatórios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Manipulação de dados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Interação e definição de telas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Geração de códigos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Capacidade gráfica de alto nível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Capacidade de planilhas eletrônicas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334000" y="2971800"/>
            <a:ext cx="3429000" cy="1066800"/>
          </a:xfrm>
          <a:prstGeom prst="wedgeRoundRectCallout">
            <a:avLst>
              <a:gd name="adj1" fmla="val -90300"/>
              <a:gd name="adj2" fmla="val -62100"/>
              <a:gd name="adj3" fmla="val 16667"/>
            </a:avLst>
          </a:prstGeom>
          <a:gradFill>
            <a:gsLst>
              <a:gs pos="0">
                <a:schemeClr val="accent2">
                  <a:shade val="70000"/>
                  <a:satMod val="150000"/>
                  <a:alpha val="60000"/>
                </a:schemeClr>
              </a:gs>
              <a:gs pos="34000">
                <a:schemeClr val="accent2">
                  <a:shade val="70000"/>
                  <a:satMod val="140000"/>
                  <a:alpha val="60000"/>
                </a:schemeClr>
              </a:gs>
              <a:gs pos="70000">
                <a:schemeClr val="accent2">
                  <a:tint val="100000"/>
                  <a:shade val="90000"/>
                  <a:satMod val="140000"/>
                  <a:alpha val="60000"/>
                </a:schemeClr>
              </a:gs>
              <a:gs pos="100000">
                <a:schemeClr val="accent2">
                  <a:tint val="100000"/>
                  <a:shade val="100000"/>
                  <a:satMod val="100000"/>
                  <a:alpha val="60000"/>
                </a:schemeClr>
              </a:gs>
            </a:gsLst>
          </a:gradFill>
          <a:effectLst>
            <a:outerShdw blurRad="38100" dist="25400" dir="2700000" algn="tl" rotWithShape="0">
              <a:srgbClr val="000000">
                <a:alpha val="60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Linguagens</a:t>
            </a:r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de alto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nível</a:t>
            </a:r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definem</a:t>
            </a:r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18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 </a:t>
            </a:r>
            <a:r>
              <a:rPr lang="en-US" sz="1800" dirty="0" err="1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que</a:t>
            </a:r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deve</a:t>
            </a:r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ser</a:t>
            </a:r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feito</a:t>
            </a:r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, mas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não</a:t>
            </a:r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como</a:t>
            </a:r>
            <a:r>
              <a:rPr lang="en-US" sz="1800" dirty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06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Técnicas de 4ª Geração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Fases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Técnicas de 4ª Geração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62</a:t>
            </a:fld>
            <a:endParaRPr lang="pt-BR"/>
          </a:p>
        </p:txBody>
      </p:sp>
      <p:sp>
        <p:nvSpPr>
          <p:cNvPr id="10" name="AutoShape 22"/>
          <p:cNvSpPr>
            <a:spLocks noChangeArrowheads="1"/>
          </p:cNvSpPr>
          <p:nvPr/>
        </p:nvSpPr>
        <p:spPr bwMode="auto">
          <a:xfrm>
            <a:off x="2977223" y="2053051"/>
            <a:ext cx="1964739" cy="915332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r>
              <a:rPr lang="pt-BR" sz="18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Obtenção dos Requisitos</a:t>
            </a:r>
          </a:p>
        </p:txBody>
      </p:sp>
      <p:sp>
        <p:nvSpPr>
          <p:cNvPr id="11" name="AutoShape 23"/>
          <p:cNvSpPr>
            <a:spLocks noChangeArrowheads="1"/>
          </p:cNvSpPr>
          <p:nvPr/>
        </p:nvSpPr>
        <p:spPr bwMode="auto">
          <a:xfrm>
            <a:off x="4321518" y="2561569"/>
            <a:ext cx="1964739" cy="915332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r>
              <a:rPr lang="pt-BR" sz="18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Estratégia do “Projeto” </a:t>
            </a:r>
          </a:p>
        </p:txBody>
      </p:sp>
      <p:sp>
        <p:nvSpPr>
          <p:cNvPr id="12" name="AutoShape 24"/>
          <p:cNvSpPr>
            <a:spLocks noChangeArrowheads="1"/>
          </p:cNvSpPr>
          <p:nvPr/>
        </p:nvSpPr>
        <p:spPr bwMode="auto">
          <a:xfrm>
            <a:off x="5562406" y="3070087"/>
            <a:ext cx="1964739" cy="915332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r>
              <a:rPr lang="pt-BR" sz="18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Implementação usando 4GL  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010108" y="3578604"/>
            <a:ext cx="1964739" cy="915332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r>
              <a:rPr lang="pt-BR"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 </a:t>
            </a:r>
            <a:r>
              <a:rPr lang="pt-BR" sz="18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Testes </a:t>
            </a:r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>
            <a:off x="4941962" y="2358162"/>
            <a:ext cx="51703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>
            <a:off x="6286256" y="2764976"/>
            <a:ext cx="310222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>
            <a:off x="7527143" y="3273494"/>
            <a:ext cx="310222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>
            <a:off x="5458997" y="2358163"/>
            <a:ext cx="0" cy="20340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Line 30"/>
          <p:cNvSpPr>
            <a:spLocks noChangeShapeType="1"/>
          </p:cNvSpPr>
          <p:nvPr/>
        </p:nvSpPr>
        <p:spPr bwMode="auto">
          <a:xfrm>
            <a:off x="6596478" y="2764977"/>
            <a:ext cx="0" cy="305111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Line 31"/>
          <p:cNvSpPr>
            <a:spLocks noChangeShapeType="1"/>
          </p:cNvSpPr>
          <p:nvPr/>
        </p:nvSpPr>
        <p:spPr bwMode="auto">
          <a:xfrm>
            <a:off x="7837365" y="3273495"/>
            <a:ext cx="0" cy="305111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Line 32"/>
          <p:cNvSpPr>
            <a:spLocks noChangeShapeType="1"/>
          </p:cNvSpPr>
          <p:nvPr/>
        </p:nvSpPr>
        <p:spPr bwMode="auto">
          <a:xfrm>
            <a:off x="3701073" y="5714379"/>
            <a:ext cx="392947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Line 33"/>
          <p:cNvSpPr>
            <a:spLocks noChangeShapeType="1"/>
          </p:cNvSpPr>
          <p:nvPr/>
        </p:nvSpPr>
        <p:spPr bwMode="auto">
          <a:xfrm>
            <a:off x="3701073" y="2968383"/>
            <a:ext cx="0" cy="2745996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Line 34"/>
          <p:cNvSpPr>
            <a:spLocks noChangeShapeType="1"/>
          </p:cNvSpPr>
          <p:nvPr/>
        </p:nvSpPr>
        <p:spPr bwMode="auto">
          <a:xfrm>
            <a:off x="5045368" y="3476901"/>
            <a:ext cx="0" cy="223747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Line 35"/>
          <p:cNvSpPr>
            <a:spLocks noChangeShapeType="1"/>
          </p:cNvSpPr>
          <p:nvPr/>
        </p:nvSpPr>
        <p:spPr bwMode="auto">
          <a:xfrm>
            <a:off x="6079441" y="3985418"/>
            <a:ext cx="0" cy="172896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Line 36"/>
          <p:cNvSpPr>
            <a:spLocks noChangeShapeType="1"/>
          </p:cNvSpPr>
          <p:nvPr/>
        </p:nvSpPr>
        <p:spPr bwMode="auto">
          <a:xfrm>
            <a:off x="7630551" y="4493937"/>
            <a:ext cx="0" cy="122044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 type="triangl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078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Técnicas de 4ª Geração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Obtenção dos Requisitos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Técnicas de 4ª Geração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63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cliente descreve os requisitos os quais são traduzidos para um </a:t>
            </a:r>
            <a:r>
              <a:rPr lang="pt-BR" dirty="0">
                <a:solidFill>
                  <a:srgbClr val="800000"/>
                </a:solidFill>
              </a:rPr>
              <a:t>protótipo</a:t>
            </a:r>
            <a:r>
              <a:rPr lang="pt-BR" dirty="0"/>
              <a:t> operacional</a:t>
            </a:r>
          </a:p>
          <a:p>
            <a:pPr lvl="8"/>
            <a:endParaRPr lang="pt-BR" dirty="0"/>
          </a:p>
          <a:p>
            <a:r>
              <a:rPr lang="pt-BR" dirty="0"/>
              <a:t>O cliente pode estar inseguro quanto aos requisitos</a:t>
            </a:r>
          </a:p>
          <a:p>
            <a:pPr lvl="8"/>
            <a:endParaRPr lang="pt-BR" dirty="0"/>
          </a:p>
          <a:p>
            <a:r>
              <a:rPr lang="pt-BR" dirty="0"/>
              <a:t>O cliente pode ser incapaz de especificar as informações de uma maneira que uma ferramenta 4GL as possa consumir</a:t>
            </a:r>
          </a:p>
          <a:p>
            <a:pPr lvl="8"/>
            <a:endParaRPr lang="pt-BR" dirty="0"/>
          </a:p>
          <a:p>
            <a:r>
              <a:rPr lang="pt-BR" dirty="0"/>
              <a:t>As 4GLs atuais não são sofisticadas suficientemente para acomodar a verdadeira "linguagem natural"</a:t>
            </a:r>
          </a:p>
        </p:txBody>
      </p:sp>
    </p:spTree>
    <p:extLst>
      <p:ext uri="{BB962C8B-B14F-4D97-AF65-F5344CB8AC3E}">
        <p14:creationId xmlns:p14="http://schemas.microsoft.com/office/powerpoint/2010/main" val="2276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Técnicas de 4ª Geração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Estratégia do Projeto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Técnicas de 4ª Geração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64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pequenas aplicações é possível mover-se do passo de  </a:t>
            </a:r>
            <a:r>
              <a:rPr lang="pt-BR" dirty="0">
                <a:solidFill>
                  <a:srgbClr val="800000"/>
                </a:solidFill>
              </a:rPr>
              <a:t>Obtenção dos Requisitos</a:t>
            </a:r>
            <a:r>
              <a:rPr lang="pt-BR" dirty="0"/>
              <a:t> para o passo de </a:t>
            </a:r>
            <a:r>
              <a:rPr lang="pt-BR" dirty="0">
                <a:solidFill>
                  <a:srgbClr val="800000"/>
                </a:solidFill>
              </a:rPr>
              <a:t>Implementação</a:t>
            </a:r>
            <a:r>
              <a:rPr lang="pt-BR" dirty="0"/>
              <a:t> usando uma linguagem de quarta geração</a:t>
            </a:r>
          </a:p>
          <a:p>
            <a:pPr lvl="8"/>
            <a:endParaRPr lang="pt-BR" dirty="0"/>
          </a:p>
          <a:p>
            <a:r>
              <a:rPr lang="pt-BR" dirty="0"/>
              <a:t>Para grandes projetos é necessário desenvolver uma estratégia de projeto</a:t>
            </a:r>
          </a:p>
          <a:p>
            <a:pPr lvl="1"/>
            <a:r>
              <a:rPr lang="pt-BR" dirty="0"/>
              <a:t>De outra maneira ocorrerão os mesmos problemas encontrados quando se usa abordagem convencional</a:t>
            </a:r>
          </a:p>
          <a:p>
            <a:pPr lvl="2"/>
            <a:r>
              <a:rPr lang="pt-BR" dirty="0"/>
              <a:t>baixa qualidade</a:t>
            </a:r>
          </a:p>
        </p:txBody>
      </p:sp>
    </p:spTree>
    <p:extLst>
      <p:ext uri="{BB962C8B-B14F-4D97-AF65-F5344CB8AC3E}">
        <p14:creationId xmlns:p14="http://schemas.microsoft.com/office/powerpoint/2010/main" val="250370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Técnicas de 4ª Geração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Implementação Usando 4GL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Técnicas de 4ª Geração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65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resultados desejados são representados de maneira que haja geração automática de código</a:t>
            </a:r>
          </a:p>
          <a:p>
            <a:endParaRPr lang="pt-BR" dirty="0"/>
          </a:p>
          <a:p>
            <a:r>
              <a:rPr lang="pt-BR" dirty="0"/>
              <a:t>Deve existir uma estrutura de dados com informações relevantes e que seja acessível pela 4GL</a:t>
            </a:r>
          </a:p>
        </p:txBody>
      </p:sp>
    </p:spTree>
    <p:extLst>
      <p:ext uri="{BB962C8B-B14F-4D97-AF65-F5344CB8AC3E}">
        <p14:creationId xmlns:p14="http://schemas.microsoft.com/office/powerpoint/2010/main" val="75552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Técnicas de 4ª Geração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Testes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Técnicas de 4ª Geração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66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desenvolvedor deve efetuar testes e desenvolver uma documentação significativa</a:t>
            </a:r>
          </a:p>
          <a:p>
            <a:pPr lvl="8"/>
            <a:endParaRPr lang="pt-BR" dirty="0"/>
          </a:p>
          <a:p>
            <a:r>
              <a:rPr lang="pt-BR" dirty="0"/>
              <a:t>O software desenvolvido deve ser construído de maneira que a </a:t>
            </a:r>
            <a:r>
              <a:rPr lang="pt-BR" dirty="0">
                <a:solidFill>
                  <a:srgbClr val="800000"/>
                </a:solidFill>
              </a:rPr>
              <a:t>manutenção</a:t>
            </a:r>
            <a:r>
              <a:rPr lang="pt-BR" dirty="0"/>
              <a:t> possa ser efetuada prontamente</a:t>
            </a:r>
          </a:p>
        </p:txBody>
      </p:sp>
    </p:spTree>
    <p:extLst>
      <p:ext uri="{BB962C8B-B14F-4D97-AF65-F5344CB8AC3E}">
        <p14:creationId xmlns:p14="http://schemas.microsoft.com/office/powerpoint/2010/main" val="26160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Técnicas de 4ª Geração</a:t>
            </a:r>
            <a:br>
              <a:rPr lang="pt-BR" dirty="0"/>
            </a:br>
            <a:r>
              <a:rPr lang="pt-BR" sz="3100" dirty="0">
                <a:solidFill>
                  <a:srgbClr val="000090"/>
                </a:solidFill>
              </a:rPr>
              <a:t>Considerações Finais</a:t>
            </a:r>
            <a:endParaRPr lang="pt-BR" dirty="0">
              <a:solidFill>
                <a:srgbClr val="000090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Técnicas de 4ª Geração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67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Proponentes</a:t>
            </a:r>
            <a:r>
              <a:rPr lang="pt-BR" dirty="0"/>
              <a:t>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Redução dramática no tempo de desenvolvimento do software (aumento de produtividade)</a:t>
            </a:r>
          </a:p>
          <a:p>
            <a:pPr lvl="8"/>
            <a:endParaRPr lang="pt-BR" dirty="0"/>
          </a:p>
          <a:p>
            <a:r>
              <a:rPr lang="pt-BR" b="1" dirty="0"/>
              <a:t>Oponentes</a:t>
            </a:r>
            <a:r>
              <a:rPr lang="pt-BR" dirty="0"/>
              <a:t>: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As 4GL atuais não são mais fáceis de usar do que as linguagens de outras gerações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O código fonte produzido é ineficiente</a:t>
            </a:r>
          </a:p>
          <a:p>
            <a:pPr lvl="8"/>
            <a:endParaRPr lang="pt-BR" dirty="0"/>
          </a:p>
          <a:p>
            <a:pPr lvl="1"/>
            <a:r>
              <a:rPr lang="pt-BR" dirty="0"/>
              <a:t>A </a:t>
            </a:r>
            <a:r>
              <a:rPr lang="pt-BR" dirty="0" err="1"/>
              <a:t>manutenibilidade</a:t>
            </a:r>
            <a:r>
              <a:rPr lang="pt-BR" dirty="0"/>
              <a:t> de sistemas usando técnicas 4G ainda é questionável</a:t>
            </a:r>
          </a:p>
        </p:txBody>
      </p:sp>
    </p:spTree>
    <p:extLst>
      <p:ext uri="{BB962C8B-B14F-4D97-AF65-F5344CB8AC3E}">
        <p14:creationId xmlns:p14="http://schemas.microsoft.com/office/powerpoint/2010/main" val="232465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Engenharia de Software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100" dirty="0">
                <a:solidFill>
                  <a:srgbClr val="00009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Ciclo de Vida</a:t>
            </a:r>
            <a:endParaRPr lang="pt-BR" dirty="0">
              <a:solidFill>
                <a:srgbClr val="00009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Conjunto de etapas que envolve </a:t>
            </a:r>
            <a:r>
              <a:rPr lang="pt-BR" u="sng" dirty="0"/>
              <a:t>métodos</a:t>
            </a:r>
            <a:r>
              <a:rPr lang="pt-BR" dirty="0"/>
              <a:t>, </a:t>
            </a:r>
            <a:r>
              <a:rPr lang="pt-BR" u="sng" dirty="0"/>
              <a:t>ferramentas</a:t>
            </a:r>
            <a:r>
              <a:rPr lang="pt-BR" dirty="0"/>
              <a:t> e </a:t>
            </a:r>
            <a:r>
              <a:rPr lang="pt-BR" u="sng" dirty="0"/>
              <a:t>processos</a:t>
            </a:r>
            <a:endParaRPr lang="pt-BR" dirty="0"/>
          </a:p>
          <a:p>
            <a:pPr lvl="8"/>
            <a:endParaRPr lang="pt-BR" dirty="0"/>
          </a:p>
          <a:p>
            <a:r>
              <a:rPr lang="pt-BR" dirty="0"/>
              <a:t>Essas etapas são conhecidas como componentes do </a:t>
            </a:r>
            <a:r>
              <a:rPr lang="pt-BR" b="1" dirty="0"/>
              <a:t>Ciclo de Vida do Software</a:t>
            </a:r>
          </a:p>
        </p:txBody>
      </p:sp>
    </p:spTree>
    <p:extLst>
      <p:ext uri="{BB962C8B-B14F-4D97-AF65-F5344CB8AC3E}">
        <p14:creationId xmlns:p14="http://schemas.microsoft.com/office/powerpoint/2010/main" val="11580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Ciclo de Vida do Software 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[1/2]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ciclo de vida de um software (</a:t>
            </a:r>
            <a:r>
              <a:rPr lang="pt-BR" i="1" dirty="0"/>
              <a:t>software </a:t>
            </a:r>
            <a:r>
              <a:rPr lang="pt-BR" i="1" dirty="0" err="1"/>
              <a:t>lifecycle</a:t>
            </a:r>
            <a:r>
              <a:rPr lang="pt-BR" dirty="0"/>
              <a:t>) designa todas as etapas da concepção, do desenvolvimento, à extinção</a:t>
            </a:r>
          </a:p>
          <a:p>
            <a:pPr lvl="8" algn="just"/>
            <a:endParaRPr lang="pt-BR" dirty="0"/>
          </a:p>
          <a:p>
            <a:pPr algn="just"/>
            <a:r>
              <a:rPr lang="pt-BR" dirty="0"/>
              <a:t>Essa segmentação tem por objetivo definir pontos intermediários que permitam checar a conformidade do sistema com as necessidades expressas no escopo do projeto e verificar o processo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142836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do Software </a:t>
            </a:r>
            <a:r>
              <a:rPr lang="pt-BR" sz="3200" dirty="0"/>
              <a:t>[2/2]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Modelos de Processo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7FE8B9-7701-4EBB-B176-CCB2EA773DD3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76400" y="1371600"/>
            <a:ext cx="8839200" cy="1066800"/>
          </a:xfrm>
        </p:spPr>
        <p:txBody>
          <a:bodyPr anchor="t"/>
          <a:lstStyle/>
          <a:p>
            <a:r>
              <a:rPr lang="pt-BR" dirty="0"/>
              <a:t>O ciclo de vida, em sistemas informatizados, tem as mesmas etapas do ciclo de vida de um ser humano </a:t>
            </a:r>
            <a:r>
              <a:rPr lang="pt-BR" sz="1600" dirty="0"/>
              <a:t>[</a:t>
            </a:r>
            <a:r>
              <a:rPr lang="pt-BR" sz="1600" dirty="0" err="1"/>
              <a:t>Adizes</a:t>
            </a:r>
            <a:r>
              <a:rPr lang="pt-BR" sz="1600" dirty="0"/>
              <a:t>, 1999]</a:t>
            </a:r>
            <a:endParaRPr lang="pt-BR" sz="2000" dirty="0"/>
          </a:p>
        </p:txBody>
      </p:sp>
      <p:pic>
        <p:nvPicPr>
          <p:cNvPr id="10" name="Picture 9" descr="Ciclo Vida Adiz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120516"/>
            <a:ext cx="4787900" cy="50800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ounded Rectangular Callout 6"/>
          <p:cNvSpPr/>
          <p:nvPr/>
        </p:nvSpPr>
        <p:spPr>
          <a:xfrm>
            <a:off x="6781800" y="2362200"/>
            <a:ext cx="3657600" cy="1752600"/>
          </a:xfrm>
          <a:prstGeom prst="wedgeRoundRectCallout">
            <a:avLst>
              <a:gd name="adj1" fmla="val 19992"/>
              <a:gd name="adj2" fmla="val 68419"/>
              <a:gd name="adj3" fmla="val 16667"/>
            </a:avLst>
          </a:prstGeom>
          <a:gradFill>
            <a:gsLst>
              <a:gs pos="0">
                <a:schemeClr val="accent6">
                  <a:tint val="50000"/>
                  <a:shade val="86000"/>
                  <a:satMod val="140000"/>
                  <a:alpha val="50000"/>
                </a:schemeClr>
              </a:gs>
              <a:gs pos="45000">
                <a:schemeClr val="accent6">
                  <a:tint val="48000"/>
                  <a:satMod val="150000"/>
                  <a:alpha val="50000"/>
                </a:schemeClr>
              </a:gs>
              <a:gs pos="100000">
                <a:schemeClr val="accent6">
                  <a:tint val="28000"/>
                  <a:satMod val="160000"/>
                  <a:alpha val="50000"/>
                </a:schemeClr>
              </a:gs>
            </a:gsLst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Podemos fazer uma </a:t>
            </a:r>
            <a:r>
              <a:rPr lang="pt-BR" dirty="0">
                <a:solidFill>
                  <a:srgbClr val="800000"/>
                </a:solidFill>
              </a:rPr>
              <a:t>analogia</a:t>
            </a:r>
            <a:r>
              <a:rPr lang="pt-BR" dirty="0"/>
              <a:t> do ciclo de vida de um software com o ciclo de vida de uma pessoa, como veremos a seguir...</a:t>
            </a:r>
            <a:endParaRPr lang="pt-BR" dirty="0">
              <a:solidFill>
                <a:srgbClr val="8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58200" y="4495800"/>
            <a:ext cx="2286000" cy="2286000"/>
            <a:chOff x="7010400" y="457200"/>
            <a:chExt cx="2286000" cy="2286000"/>
          </a:xfrm>
        </p:grpSpPr>
        <p:pic>
          <p:nvPicPr>
            <p:cNvPr id="9" name="Picture 8" descr="Engineer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400" y="457200"/>
              <a:ext cx="2286000" cy="228600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 rot="16200000">
              <a:off x="8378323" y="841877"/>
              <a:ext cx="895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Analista de</a:t>
              </a:r>
              <a:br>
                <a:rPr lang="pt-BR" sz="11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</a:br>
              <a:r>
                <a:rPr lang="pt-BR" sz="1100" dirty="0"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n-lt"/>
                </a:rPr>
                <a:t>Sistemas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97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la4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la7" id="{6495CCE2-A051-AF49-8F39-A2E1DA8EC944}" vid="{60558F6E-153E-0742-8CA1-1D26D94B5260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5D3F45934D184A8DC9B5335D02D6FC" ma:contentTypeVersion="0" ma:contentTypeDescription="Crie um novo documento." ma:contentTypeScope="" ma:versionID="16fd97b342df1545c72581a6abdb554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F9CB76-915D-42B3-BA5B-F690269B01D1}"/>
</file>

<file path=customXml/itemProps2.xml><?xml version="1.0" encoding="utf-8"?>
<ds:datastoreItem xmlns:ds="http://schemas.openxmlformats.org/officeDocument/2006/customXml" ds:itemID="{87C7A437-0C21-4FD3-940B-A241159B7B9E}"/>
</file>

<file path=customXml/itemProps3.xml><?xml version="1.0" encoding="utf-8"?>
<ds:datastoreItem xmlns:ds="http://schemas.openxmlformats.org/officeDocument/2006/customXml" ds:itemID="{1D111C1B-B1DD-4301-A5F9-91A3F9C46F96}"/>
</file>

<file path=docProps/app.xml><?xml version="1.0" encoding="utf-8"?>
<Properties xmlns="http://schemas.openxmlformats.org/officeDocument/2006/extended-properties" xmlns:vt="http://schemas.openxmlformats.org/officeDocument/2006/docPropsVTypes">
  <Template>Aula7</Template>
  <TotalTime>13721</TotalTime>
  <Words>4181</Words>
  <Application>Microsoft Office PowerPoint</Application>
  <PresentationFormat>Widescreen</PresentationFormat>
  <Paragraphs>760</Paragraphs>
  <Slides>67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5" baseType="lpstr">
      <vt:lpstr>Arial</vt:lpstr>
      <vt:lpstr>Arial Narrow</vt:lpstr>
      <vt:lpstr>Calibri</vt:lpstr>
      <vt:lpstr>Comic Sans MS</vt:lpstr>
      <vt:lpstr>Matura MT Script Capitals</vt:lpstr>
      <vt:lpstr>Times New Roman</vt:lpstr>
      <vt:lpstr>Wingdings</vt:lpstr>
      <vt:lpstr>Aula4</vt:lpstr>
      <vt:lpstr>Engenharia de Software I</vt:lpstr>
      <vt:lpstr>Engenharia de Software Considerações</vt:lpstr>
      <vt:lpstr>Engenharia de Software Ferramentas</vt:lpstr>
      <vt:lpstr>Engenharia de Software Métodos</vt:lpstr>
      <vt:lpstr>Engenharia de Software Processos</vt:lpstr>
      <vt:lpstr>Engenharia de Software</vt:lpstr>
      <vt:lpstr>Engenharia de Software Ciclo de Vida</vt:lpstr>
      <vt:lpstr>Ciclo de Vida do Software [1/2]</vt:lpstr>
      <vt:lpstr>Ciclo de Vida do Software [2/2]</vt:lpstr>
      <vt:lpstr>Analogia: Software/Pessoa Fase de Namoro [Adizes, 1999]</vt:lpstr>
      <vt:lpstr>Analogia: Software/Pessoa Fase da Infância [Adizes, 1999]</vt:lpstr>
      <vt:lpstr>Analogia: Software/Pessoa Fase da Adolescência [Adizes, 1999]</vt:lpstr>
      <vt:lpstr>Analogia: Software/Pessoa Fase Adulta [Adizes, 1999]</vt:lpstr>
      <vt:lpstr>Analogia: Software/Pessoa Fase da Aristocracia [Adizes, 1999]</vt:lpstr>
      <vt:lpstr>Analogia: Software/Pessoa Fase da Burocracia [Adizes, 1999]</vt:lpstr>
      <vt:lpstr>Processo de Software Processo de Software com Qualidade [1/2]</vt:lpstr>
      <vt:lpstr>Processo de Software Processo de Software com Qualidade [2/2]</vt:lpstr>
      <vt:lpstr>Processo de Software Modelos de Processo de Software [1/2]</vt:lpstr>
      <vt:lpstr>Processo de Software Modelos de Processo de Software [2/2]</vt:lpstr>
      <vt:lpstr>Tópicos</vt:lpstr>
      <vt:lpstr>Cascata (Waterfall)</vt:lpstr>
      <vt:lpstr>Cascata Fases [1/6]</vt:lpstr>
      <vt:lpstr>Cascata Fases [2/6]</vt:lpstr>
      <vt:lpstr>Cascata Fases [3/6]</vt:lpstr>
      <vt:lpstr>Cascata Fases [4/6]</vt:lpstr>
      <vt:lpstr>Cascata Fases [5/6]</vt:lpstr>
      <vt:lpstr>Cascata Fases [6/6]</vt:lpstr>
      <vt:lpstr>Cascata Problemas</vt:lpstr>
      <vt:lpstr>Cascata Considerações Finais</vt:lpstr>
      <vt:lpstr>Prototipação</vt:lpstr>
      <vt:lpstr>Prototipação Fases [1/6]</vt:lpstr>
      <vt:lpstr>Prototipação Fases [2/6]</vt:lpstr>
      <vt:lpstr>Prototipação Fases [3/6]</vt:lpstr>
      <vt:lpstr>Prototipação Fases [4/6]</vt:lpstr>
      <vt:lpstr>Prototipação Fases [5/6]</vt:lpstr>
      <vt:lpstr>Prototipação Fases [6/6]</vt:lpstr>
      <vt:lpstr>Prototipação Problemas</vt:lpstr>
      <vt:lpstr>Prototipação Considerações Finais</vt:lpstr>
      <vt:lpstr>RAD</vt:lpstr>
      <vt:lpstr>RAD Modelo [Pressman 2010]</vt:lpstr>
      <vt:lpstr>RAD Considerações</vt:lpstr>
      <vt:lpstr>RAD Fases</vt:lpstr>
      <vt:lpstr>RAD Modelagem do Negócio</vt:lpstr>
      <vt:lpstr>RAD Modelagem dos Dados</vt:lpstr>
      <vt:lpstr>RAD Modelagem do Processo</vt:lpstr>
      <vt:lpstr>RAD Geração da Aplicação</vt:lpstr>
      <vt:lpstr>RAD Teste e Modificação</vt:lpstr>
      <vt:lpstr>RAD Vantagens</vt:lpstr>
      <vt:lpstr>RAD Desvantagens</vt:lpstr>
      <vt:lpstr>RAD Considerações Finais</vt:lpstr>
      <vt:lpstr>Modelos Evolutivos</vt:lpstr>
      <vt:lpstr>Modelos Evolutivos Considerações</vt:lpstr>
      <vt:lpstr>Modelo Incremental</vt:lpstr>
      <vt:lpstr>Modelo Incremental Incrementos [Sommerville]</vt:lpstr>
      <vt:lpstr>Modelo Incremental Considerações</vt:lpstr>
      <vt:lpstr>Espiral</vt:lpstr>
      <vt:lpstr>Espiral Fases</vt:lpstr>
      <vt:lpstr>Espiral Exemplo de Fases</vt:lpstr>
      <vt:lpstr>Espiral Considerações Finais</vt:lpstr>
      <vt:lpstr>Técnicas de 4ª Geração</vt:lpstr>
      <vt:lpstr>Técnicas de 4ª Geração Ferramentas do Ambiente de Desenvolvimento</vt:lpstr>
      <vt:lpstr>Técnicas de 4ª Geração Fases</vt:lpstr>
      <vt:lpstr>Técnicas de 4ª Geração Obtenção dos Requisitos</vt:lpstr>
      <vt:lpstr>Técnicas de 4ª Geração Estratégia do Projeto</vt:lpstr>
      <vt:lpstr>Técnicas de 4ª Geração Implementação Usando 4GL</vt:lpstr>
      <vt:lpstr>Técnicas de 4ª Geração Testes</vt:lpstr>
      <vt:lpstr>Técnicas de 4ª Geração Considerações Finais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I</dc:title>
  <dc:subject/>
  <dc:creator>Álvaro d'Arce</dc:creator>
  <cp:keywords/>
  <dc:description/>
  <cp:lastModifiedBy>MARCELO BUSCIOLI TENORIO</cp:lastModifiedBy>
  <cp:revision>1417</cp:revision>
  <cp:lastPrinted>2018-08-14T19:28:55Z</cp:lastPrinted>
  <dcterms:created xsi:type="dcterms:W3CDTF">1998-06-10T20:08:40Z</dcterms:created>
  <dcterms:modified xsi:type="dcterms:W3CDTF">2020-03-02T19:58:38Z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0x010100105D3F45934D184A8DC9B5335D02D6FC</vt:lpwstr>
  </property>
</Properties>
</file>